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622BA2-BDC0-E1F0-E2F4-16570E03E930}" v="90" dt="2024-12-27T18:46:30.3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EB46B8FB-F6A2-5F47-A6CD-A7E17E69270F}"/>
              </a:ext>
            </a:extLst>
          </p:cNvPr>
          <p:cNvGrpSpPr/>
          <p:nvPr/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</a:extLst>
            </p:cNvPr>
            <p:cNvSpPr/>
            <p:nvPr/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</a:extLst>
            </p:cNvPr>
            <p:cNvSpPr/>
            <p:nvPr/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</a:extLst>
            </p:cNvPr>
            <p:cNvSpPr/>
            <p:nvPr/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</a:extLst>
            </p:cNvPr>
            <p:cNvSpPr/>
            <p:nvPr/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</a:extLst>
            </p:cNvPr>
            <p:cNvSpPr/>
            <p:nvPr/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</a:extLst>
            </p:cNvPr>
            <p:cNvSpPr/>
            <p:nvPr/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</a:extLst>
            </p:cNvPr>
            <p:cNvSpPr/>
            <p:nvPr/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</a:extLst>
            </p:cNvPr>
            <p:cNvSpPr/>
            <p:nvPr/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</a:extLst>
            </p:cNvPr>
            <p:cNvSpPr/>
            <p:nvPr/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</a:extLst>
            </p:cNvPr>
            <p:cNvSpPr/>
            <p:nvPr/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</a:extLst>
            </p:cNvPr>
            <p:cNvSpPr/>
            <p:nvPr/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</a:extLst>
            </p:cNvPr>
            <p:cNvSpPr/>
            <p:nvPr/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</a:extLst>
            </p:cNvPr>
            <p:cNvSpPr/>
            <p:nvPr/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</a:extLst>
            </p:cNvPr>
            <p:cNvSpPr/>
            <p:nvPr/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</a:extLst>
            </p:cNvPr>
            <p:cNvSpPr/>
            <p:nvPr/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</a:extLst>
            </p:cNvPr>
            <p:cNvSpPr/>
            <p:nvPr/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</a:extLst>
            </p:cNvPr>
            <p:cNvSpPr/>
            <p:nvPr/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</a:extLst>
            </p:cNvPr>
            <p:cNvSpPr/>
            <p:nvPr/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</a:extLst>
            </p:cNvPr>
            <p:cNvSpPr/>
            <p:nvPr/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</a:extLst>
            </p:cNvPr>
            <p:cNvSpPr/>
            <p:nvPr/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</a:extLst>
            </p:cNvPr>
            <p:cNvSpPr/>
            <p:nvPr/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</a:extLst>
            </p:cNvPr>
            <p:cNvSpPr/>
            <p:nvPr/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</a:extLst>
            </p:cNvPr>
            <p:cNvSpPr/>
            <p:nvPr/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</a:extLst>
            </p:cNvPr>
            <p:cNvSpPr/>
            <p:nvPr/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DAB39E9-6F50-3F4B-9DDB-FC0E0CA993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5150" y="768334"/>
            <a:ext cx="5066001" cy="2866405"/>
          </a:xfrm>
        </p:spPr>
        <p:txBody>
          <a:bodyPr anchor="t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B2C33E-E9A6-304D-BBCB-97AD0B213C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5150" y="4283239"/>
            <a:ext cx="5066001" cy="1475177"/>
          </a:xfrm>
        </p:spPr>
        <p:txBody>
          <a:bodyPr anchor="b"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C75C4-E533-BE48-B528-D1A278BC39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66928" y="457200"/>
            <a:ext cx="3608205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fld id="{A5B0A250-5CC0-1746-B209-08E8B0DAE6AF}" type="datetimeFigureOut">
              <a:rPr lang="en-US" smtClean="0"/>
              <a:pPr algn="l"/>
              <a:t>5/21/2025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9BA8A-EF83-434D-A90E-0805D1104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FDDE0-90B9-AD4E-B0EB-E7464FA9C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17335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33A3282-0389-C547-8CA6-7F3E7F27B34D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603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7ED46EE4-CE67-DD46-A751-9FEA049A22B8}"/>
              </a:ext>
            </a:extLst>
          </p:cNvPr>
          <p:cNvGrpSpPr/>
          <p:nvPr/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55C5B70-D34F-8A49-B220-808CE2BBB7F3}"/>
                </a:ext>
              </a:extLst>
            </p:cNvPr>
            <p:cNvSpPr/>
            <p:nvPr/>
          </p:nvSpPr>
          <p:spPr>
            <a:xfrm>
              <a:off x="8928528" y="491812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BBFE624-6DBD-8541-B43B-180C0AFA21F0}"/>
                </a:ext>
              </a:extLst>
            </p:cNvPr>
            <p:cNvSpPr/>
            <p:nvPr/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6E01AC23-2120-A542-B140-5A29AA27A2C8}"/>
                </a:ext>
              </a:extLst>
            </p:cNvPr>
            <p:cNvSpPr/>
            <p:nvPr/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54689C0-9C35-9B4D-906B-DA287DA55A38}"/>
                </a:ext>
              </a:extLst>
            </p:cNvPr>
            <p:cNvSpPr/>
            <p:nvPr/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96570F0-11E0-6147-9053-E3A4B5DBA0E4}"/>
                </a:ext>
              </a:extLst>
            </p:cNvPr>
            <p:cNvSpPr/>
            <p:nvPr/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BDD97F6-A366-B54A-B889-42E97AFEDE37}"/>
                </a:ext>
              </a:extLst>
            </p:cNvPr>
            <p:cNvSpPr/>
            <p:nvPr/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8E853BC-EE80-374B-B823-8D51A948C4CF}"/>
                </a:ext>
              </a:extLst>
            </p:cNvPr>
            <p:cNvSpPr/>
            <p:nvPr/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4B5B70B1-649D-9848-B5D4-6DE04D55F5F0}"/>
                </a:ext>
              </a:extLst>
            </p:cNvPr>
            <p:cNvSpPr/>
            <p:nvPr/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46A2092A-2157-0A49-937F-BBAE14687DE7}"/>
                </a:ext>
              </a:extLst>
            </p:cNvPr>
            <p:cNvSpPr/>
            <p:nvPr/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092371E-D526-AF43-816F-F7AEBA9FF166}"/>
                </a:ext>
              </a:extLst>
            </p:cNvPr>
            <p:cNvSpPr/>
            <p:nvPr/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6995714-B51E-E84A-9FD5-3AD33004E517}"/>
                </a:ext>
              </a:extLst>
            </p:cNvPr>
            <p:cNvSpPr/>
            <p:nvPr/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FDB0CC5-76AA-6E44-8376-4EE649C1DE42}"/>
                </a:ext>
              </a:extLst>
            </p:cNvPr>
            <p:cNvSpPr/>
            <p:nvPr/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3D981F0B-8982-1C45-8D7C-30E744003823}"/>
                </a:ext>
              </a:extLst>
            </p:cNvPr>
            <p:cNvSpPr/>
            <p:nvPr/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76EEB7-1E87-0447-8CD6-DD220CF4E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8AE526-3A03-9B41-8C9F-27156E701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08D72-182D-C947-B3F7-B74948D08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6E396-D059-AF4D-A1D9-C1347978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8845B6-87C0-2F4A-8146-00E911CDF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480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8A912D-4325-C449-BF2E-F331A221C69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733514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21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C3803ECC-8207-244B-8051-94AA5304EDD9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F2E8536-821C-3846-A152-2001B7BA4BC9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7A02781-FFB4-C04E-97FB-78D26A9E8F1C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4C29607-37D2-7A4B-98E2-2C851CD6776C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12FC7BA-80CC-1C4E-B268-B3EEA08137F1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BEBC8FB1-96B9-D84A-BD2A-BC8410EBE012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A8455B4-A778-B44D-A7E8-C45A4846D9F7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407CCA-80EF-2B45-8F8C-7D5796A61B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950095" y="976630"/>
            <a:ext cx="2268507" cy="47845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A221C3-F2D3-FC4F-938B-4C4CAC7370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65150" y="976630"/>
            <a:ext cx="8264057" cy="478459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61B46-3E9A-AC48-8C84-5B46EA1EC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F8F49-5859-714C-8EE1-61A74F324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B6F69-3FFA-D94F-BA99-873D36F7F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31B40EC-87DB-A64F-9D4B-98A86F7CEFFF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261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F0CAFDA3-320A-C24D-A7A1-20C1267EC987}"/>
              </a:ext>
            </a:extLst>
          </p:cNvPr>
          <p:cNvGrpSpPr/>
          <p:nvPr/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2411669-6E2C-2243-99CD-6BC9D724FA1F}"/>
                </a:ext>
              </a:extLst>
            </p:cNvPr>
            <p:cNvSpPr/>
            <p:nvPr/>
          </p:nvSpPr>
          <p:spPr>
            <a:xfrm>
              <a:off x="8928528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C4E0C522-0F40-ED44-A700-F1BCD1CF74F5}"/>
                </a:ext>
              </a:extLst>
            </p:cNvPr>
            <p:cNvSpPr/>
            <p:nvPr/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B79B4380-CBEC-C341-A10E-5EF9A8597959}"/>
                </a:ext>
              </a:extLst>
            </p:cNvPr>
            <p:cNvSpPr/>
            <p:nvPr/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04AD70E-5490-4C4E-A05D-D67949C51A74}"/>
                </a:ext>
              </a:extLst>
            </p:cNvPr>
            <p:cNvSpPr/>
            <p:nvPr/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28A8883-9F24-0047-92B7-45B3D2E7D9C0}"/>
                </a:ext>
              </a:extLst>
            </p:cNvPr>
            <p:cNvSpPr/>
            <p:nvPr/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AC3A3BB-FD2C-FB44-9478-FA87EF229D37}"/>
                </a:ext>
              </a:extLst>
            </p:cNvPr>
            <p:cNvSpPr/>
            <p:nvPr/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BF46B3B1-E981-BB40-B916-51A6D3851969}"/>
                </a:ext>
              </a:extLst>
            </p:cNvPr>
            <p:cNvSpPr/>
            <p:nvPr/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A7DAE92-7D6B-B042-83BE-047C8EC322A0}"/>
                </a:ext>
              </a:extLst>
            </p:cNvPr>
            <p:cNvSpPr/>
            <p:nvPr/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6AADCE6-4277-EA49-AF23-63B53CA6772A}"/>
                </a:ext>
              </a:extLst>
            </p:cNvPr>
            <p:cNvSpPr/>
            <p:nvPr/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8CEA343-047B-DF4E-A7A8-881C7740EA36}"/>
                </a:ext>
              </a:extLst>
            </p:cNvPr>
            <p:cNvSpPr/>
            <p:nvPr/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FCCBAA07-17CE-2740-AA04-AEDA5EAD2796}"/>
                </a:ext>
              </a:extLst>
            </p:cNvPr>
            <p:cNvSpPr/>
            <p:nvPr/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F15C430-7951-6040-BD4C-4E996E94480E}"/>
                </a:ext>
              </a:extLst>
            </p:cNvPr>
            <p:cNvSpPr/>
            <p:nvPr/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B3467F9-370D-5C4C-9EDE-E0CA0E401568}"/>
                </a:ext>
              </a:extLst>
            </p:cNvPr>
            <p:cNvSpPr/>
            <p:nvPr/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652A1E4-52BA-534C-AECC-35C3CF44F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15675-65B4-E14F-9785-663A83B7B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76A1E-2332-684F-BDD2-687C166BD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B8CB0-B7BE-7D4F-B254-8A2F8AEC2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5A569-A063-8E40-B703-82B11D2A9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7169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31D73A-BA91-794F-8C09-4F4B41A6D08B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73358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14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3ABDDED5-B489-454D-A72D-46C9473AB018}"/>
              </a:ext>
            </a:extLst>
          </p:cNvPr>
          <p:cNvGrpSpPr/>
          <p:nvPr/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6338A9A-49A1-B04D-B479-43604A5CD6D5}"/>
                </a:ext>
              </a:extLst>
            </p:cNvPr>
            <p:cNvSpPr/>
            <p:nvPr/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3151B6D8-101B-F34D-992A-1668DB5D0067}"/>
                </a:ext>
              </a:extLst>
            </p:cNvPr>
            <p:cNvSpPr/>
            <p:nvPr/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1D4DE71-EB1A-E74C-9364-5FEC5377F4EF}"/>
                </a:ext>
              </a:extLst>
            </p:cNvPr>
            <p:cNvSpPr/>
            <p:nvPr/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D99A5CD-9D3A-DA46-AD96-34B9DB522051}"/>
                </a:ext>
              </a:extLst>
            </p:cNvPr>
            <p:cNvSpPr/>
            <p:nvPr/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6537DF9-74F2-924C-9B63-22B100C80C92}"/>
                </a:ext>
              </a:extLst>
            </p:cNvPr>
            <p:cNvSpPr/>
            <p:nvPr/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7655457-8E4D-F34C-A595-66A45E9C3A1F}"/>
                </a:ext>
              </a:extLst>
            </p:cNvPr>
            <p:cNvSpPr/>
            <p:nvPr/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FB0E8D2C-8947-E44C-BC5F-F81B083DAA3E}"/>
                </a:ext>
              </a:extLst>
            </p:cNvPr>
            <p:cNvSpPr/>
            <p:nvPr/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ED57F45D-85B8-AC49-A2BA-E941F1BE7F15}"/>
                </a:ext>
              </a:extLst>
            </p:cNvPr>
            <p:cNvSpPr/>
            <p:nvPr/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A576359-CAE3-634C-8DF8-A834BCD7D668}"/>
                </a:ext>
              </a:extLst>
            </p:cNvPr>
            <p:cNvSpPr/>
            <p:nvPr/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6343F35-6601-BD4A-B9A5-25361D0453D2}"/>
                </a:ext>
              </a:extLst>
            </p:cNvPr>
            <p:cNvSpPr/>
            <p:nvPr/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ED1C169-DCD9-9C4B-91B1-519621155A64}"/>
                </a:ext>
              </a:extLst>
            </p:cNvPr>
            <p:cNvSpPr/>
            <p:nvPr/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2328AC7-E0BC-0E46-A25B-11D523EC8100}"/>
                </a:ext>
              </a:extLst>
            </p:cNvPr>
            <p:cNvSpPr/>
            <p:nvPr/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32BBE02A-588F-6C4D-B310-694098C6A340}"/>
                </a:ext>
              </a:extLst>
            </p:cNvPr>
            <p:cNvSpPr/>
            <p:nvPr/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6751D5A0-C90A-0A44-8654-CFE1B719B353}"/>
                </a:ext>
              </a:extLst>
            </p:cNvPr>
            <p:cNvSpPr/>
            <p:nvPr/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F0FA086-0D80-B74A-9B37-5EACDE30D61F}"/>
                </a:ext>
              </a:extLst>
            </p:cNvPr>
            <p:cNvSpPr/>
            <p:nvPr/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022E302-2A55-8844-A50B-DC16D075E16B}"/>
                </a:ext>
              </a:extLst>
            </p:cNvPr>
            <p:cNvSpPr/>
            <p:nvPr/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4B325F5-A048-2843-A40B-3B2B31ECED76}"/>
                </a:ext>
              </a:extLst>
            </p:cNvPr>
            <p:cNvSpPr/>
            <p:nvPr/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707B616-7E85-5442-B46B-AF9426A7A0E9}"/>
                </a:ext>
              </a:extLst>
            </p:cNvPr>
            <p:cNvSpPr/>
            <p:nvPr/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08914A00-D181-5847-A150-77CE67F94369}"/>
                </a:ext>
              </a:extLst>
            </p:cNvPr>
            <p:cNvSpPr/>
            <p:nvPr/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DAF2D976-5F49-2848-B465-C85708A6D706}"/>
                </a:ext>
              </a:extLst>
            </p:cNvPr>
            <p:cNvSpPr/>
            <p:nvPr/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5E333474-B850-354C-A2E2-01735C948D47}"/>
                </a:ext>
              </a:extLst>
            </p:cNvPr>
            <p:cNvSpPr/>
            <p:nvPr/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BC25646C-71B3-4A44-A4FE-C3CABE5580BB}"/>
                </a:ext>
              </a:extLst>
            </p:cNvPr>
            <p:cNvSpPr/>
            <p:nvPr/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B598CFE9-67EE-E342-9EF7-F40A1E0BE59E}"/>
                </a:ext>
              </a:extLst>
            </p:cNvPr>
            <p:cNvSpPr/>
            <p:nvPr/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1E29AD13-94FE-1349-A28E-10F6E780F510}"/>
                </a:ext>
              </a:extLst>
            </p:cNvPr>
            <p:cNvSpPr/>
            <p:nvPr/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650648E-B4D5-4145-84E7-46B5793EA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51"/>
            <a:ext cx="5066001" cy="2334768"/>
          </a:xfrm>
        </p:spPr>
        <p:txBody>
          <a:bodyPr anchor="t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3B92A6-7558-3148-B855-5BC58B415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5150" y="4255453"/>
            <a:ext cx="5066001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0B541-D211-974B-97FE-C1F9473AB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27FB0-D95A-D543-8E29-6E5F22B49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C4404-F49D-9F48-A10B-1F60870B4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17335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6A1FD1-D82F-3141-8687-8D7C0631C21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136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442ECFEB-12CF-4C4F-BC8A-5816C27CA565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26C9482-2804-144B-88B2-0AF191BD757D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1363F79-96BD-9240-86E2-DF26C9C2437D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153F0BF1-DA57-1D49-82F0-802F4D385A85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CD42A1B-A03A-C946-8A2A-CE437EA433FD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591FE00-3AAF-9B4B-8107-E94D50828227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49E92E9-89A7-4842-B271-411C7DF75D2D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DC29C99-0841-9F46-AB1A-E9751DFE4487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E0AB684-BDA8-014B-8DCC-125F8B8DC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40E05-0F5F-6243-AD57-66BFC33ADB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2851" y="2365755"/>
            <a:ext cx="5239512" cy="33954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0B3A4-11FE-D94C-9B93-255E36231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9638" y="2365755"/>
            <a:ext cx="5239512" cy="33954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7BEEAF-F881-6E48-84AF-E5CEEF1C7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72753-1CC3-9244-9AF0-6927018A6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D55D0-FCC7-AC42-9810-9B49E3348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C736C3-88FB-244C-83B8-B2856998D221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655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B7D16A9C-7411-5242-A59C-816B8907E3BE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997260B-7D44-7049-B605-7FD6E6CE5612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D6AF601-77C3-D74A-B1E5-7F33703A6927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DFCA921-0F9E-2E41-A285-75409E25501A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20B9E03-438B-FC42-9DA1-835D5BC3FE88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D670E1F-61CD-8940-A898-6D5092A78BB9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080C64CF-0C6A-3449-9709-AE038C4A7995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EC46D5B-957F-A24C-8E36-CC71F660EC8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058182F-7B5E-FD42-AFC6-A3848D833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928" y="768096"/>
            <a:ext cx="7333488" cy="12710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9E4DE-75C0-C841-A68D-9D7BBAD76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2149" y="2365756"/>
            <a:ext cx="5239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C87F7-356E-9E43-97A0-D972B2285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2149" y="3189668"/>
            <a:ext cx="5239512" cy="257155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AB4C28-30CB-CC4E-A25E-F4FEFA49BC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3066" y="2365756"/>
            <a:ext cx="5239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ED0191-963B-1E4C-BEC5-9B42E39514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83066" y="3189668"/>
            <a:ext cx="5239512" cy="257155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0E0BED-3EB7-BB4A-A556-FA967FB01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A2466A-4D90-174C-B382-AC4674D72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EADE49-8082-214B-9742-5EE8DA2E9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5E39200-18D5-014B-BAB8-FF5D0BA15E0C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466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7DF52F6-A06E-0343-95B8-DAAC38DB4B8C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7092C52-7052-0749-9DA0-9374DBF495AE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64E1C2F-81E1-C44D-859C-946596C950F2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3626485-4263-0A44-9561-E278A7056C33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D45AAB5-3CCC-DE4A-A962-3702911B55CC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CAFB16F-8EDE-D44F-A51E-34EDC41E7404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CD51329-732C-BB4C-98E5-715BAF9F8853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92B5D44-BC55-AF4C-984D-C8231B22F80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A1E9E2-564E-7049-A22F-BB5B876BA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359D05-C08D-7747-B2FC-3F62B3357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FF615-BB08-A844-B689-BAA7C5040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63A67D-F96F-4849-8C83-49CC3A653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CFAAB9-2B6B-8D4C-A748-433E2C393EA6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883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BCA70-D63D-40F6-B9B3-4E49B96E2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F12559-BD91-4904-A24A-0CF0A2324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658BB7-74A5-4A6F-A0FF-021E68F02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102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0914A35-7AAF-4B42-9C68-47A633EFD9D0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ABCED79-0E70-FB4D-ABF2-D859BF5556E4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8364885D-A3A4-5144-AB4E-7624F27287E6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22073D5-CC72-0549-BD26-F7AF9851BE45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827A049-C9FD-554E-9B01-F151B0D9E86B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6832559-4D18-8744-AB91-9FCFAB732477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F97A623-E5DC-1B44-B687-8643B9F0D741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37BBE1-2C82-4E45-B5C5-35E07B05E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764973"/>
            <a:ext cx="3609982" cy="1395043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01F2E-A734-364B-8A7D-990D6B889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4832" y="770890"/>
            <a:ext cx="6112517" cy="480057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7CBAD9-5515-1748-8E77-F48160F4ED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5150" y="2160016"/>
            <a:ext cx="3609983" cy="37089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6C22B-80D4-AA42-9999-401E37B46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055DE4-33E8-7F4B-9334-95EA60845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470FA5-21EE-D742-8F01-C1BAE0FDB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EF966AA-D7DF-F84D-80D4-E216A641B00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09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210D391A-F01E-4947-8A01-95438AA0B323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D499306-B4E0-064D-8F6C-96E9C4BD04DA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F3D0241-0A21-8047-8CE3-B3FDD5FDF719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3083F97-6891-0447-957C-AB0834B826D2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B2EF7D75-E7C1-5147-A03B-3EC641CF3B08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6D7CA94-94B4-C140-8C68-01C0ADFA1C71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11CD629-C318-A848-BDDE-BBA9465EBF9D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A5AC1F8-1370-E946-977E-E4CFC6947BA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4CEE63B-B967-0A48-9623-220376760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70889"/>
            <a:ext cx="3609983" cy="1389127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11F680-28C8-FA44-9CD5-20709DA02E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23838" y="890816"/>
            <a:ext cx="6060136" cy="4870411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507CD-197E-BB4C-83A6-DA3FC97A22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5150" y="2160016"/>
            <a:ext cx="3609983" cy="360121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9E00AC-DF6C-D548-8A06-D6269BDB0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5/21/2025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ED113B-57D4-9A4F-BFE0-2A3963B42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0D9954-FA18-8948-AA52-21CED0594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E3EB25D-2379-5040-B990-1C99B0B7D931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596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0D98E2-86CE-4D4F-9F8F-17C83D19A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70890"/>
            <a:ext cx="7335835" cy="12689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04B4F2-48A4-A140-B59B-7A2ED9FD4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5150" y="2160016"/>
            <a:ext cx="7335835" cy="3601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F4A7E-D5FF-BF48-8E01-8F46150AB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6928" y="457200"/>
            <a:ext cx="3608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5B0A250-5CC0-1746-B209-08E8B0DAE6AF}" type="datetimeFigureOut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31757-5039-BF46-B47A-50DA8FFBC0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5150" y="6141085"/>
            <a:ext cx="3608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3FD16-4337-B940-905E-D20A26FD48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9678" y="6141085"/>
            <a:ext cx="8138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9ABCAEC-7D34-E549-A96E-FCEDAADBE4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36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44" r:id="rId6"/>
    <p:sldLayoutId id="2147483840" r:id="rId7"/>
    <p:sldLayoutId id="2147483841" r:id="rId8"/>
    <p:sldLayoutId id="2147483842" r:id="rId9"/>
    <p:sldLayoutId id="2147483843" r:id="rId10"/>
    <p:sldLayoutId id="2147483845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5150" y="768334"/>
            <a:ext cx="7335835" cy="286640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" sz="4800">
                <a:ea typeface="+mj-lt"/>
                <a:cs typeface="+mj-lt"/>
              </a:rPr>
              <a:t>Свободные </a:t>
            </a:r>
            <a:r>
              <a:rPr lang="ru" sz="4800" dirty="0">
                <a:ea typeface="+mj-lt"/>
                <a:cs typeface="+mj-lt"/>
              </a:rPr>
              <a:t>колебания в замкнутом контуре</a:t>
            </a:r>
            <a:endParaRPr lang="ru-RU" sz="4800" dirty="0"/>
          </a:p>
          <a:p>
            <a:pPr>
              <a:lnSpc>
                <a:spcPct val="90000"/>
              </a:lnSpc>
            </a:pPr>
            <a:endParaRPr lang="ru" sz="6100" dirty="0">
              <a:latin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899" y="4428382"/>
            <a:ext cx="7335835" cy="1475177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" b="1" dirty="0">
                <a:ea typeface="+mn-lt"/>
                <a:cs typeface="+mn-lt"/>
              </a:rPr>
              <a:t>Свободные колебания в идеальном замкнутом контуре: определение, схема, первичные параметры, физические процессы, свойства и уравнения свободных колебаний, вторичные параметры.</a:t>
            </a:r>
            <a:endParaRPr lang="ru-RU" b="1"/>
          </a:p>
          <a:p>
            <a:pPr algn="ctr">
              <a:lnSpc>
                <a:spcPct val="90000"/>
              </a:lnSpc>
            </a:pPr>
            <a:r>
              <a:rPr lang="ru" b="1" dirty="0">
                <a:ea typeface="+mn-lt"/>
                <a:cs typeface="+mn-lt"/>
              </a:rPr>
              <a:t>Свободные колебания в реальном замкнутом контуре: определение, схема, первичные параметры, физические процессы, свойства и уравнения свободных колебаний, вторичные параметры.</a:t>
            </a:r>
            <a:endParaRPr lang="ru-RU" b="1" dirty="0"/>
          </a:p>
          <a:p>
            <a:pPr>
              <a:lnSpc>
                <a:spcPct val="90000"/>
              </a:lnSpc>
            </a:pPr>
            <a:endParaRPr lang="ru-RU" sz="140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BA7C2670-8081-9C42-82A1-23BBFAEAA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73358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C054FC3-922A-EC40-AC25-A59AF5378B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52B27A6-BDD2-B247-9494-C90C996DBB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8528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A368B3AC-A3AC-C949-864D-1C05AADBAD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EB848571-59FE-B34A-8561-FD4325EC1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2F3C3152-8488-E444-BBA7-E9CD62AC16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36756F0-72A6-9F45-86A4-7D8C5E1ACD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5E18A883-69CF-FB4D-A4F9-6835E196C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46">
              <a:extLst>
                <a:ext uri="{FF2B5EF4-FFF2-40B4-BE49-F238E27FC236}">
                  <a16:creationId xmlns:a16="http://schemas.microsoft.com/office/drawing/2014/main" id="{83415627-4FAA-3B4B-8A88-63E862A5F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Freeform 47">
              <a:extLst>
                <a:ext uri="{FF2B5EF4-FFF2-40B4-BE49-F238E27FC236}">
                  <a16:creationId xmlns:a16="http://schemas.microsoft.com/office/drawing/2014/main" id="{BF96A3B0-DCC7-1647-8383-429159B1D9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Freeform 48">
              <a:extLst>
                <a:ext uri="{FF2B5EF4-FFF2-40B4-BE49-F238E27FC236}">
                  <a16:creationId xmlns:a16="http://schemas.microsoft.com/office/drawing/2014/main" id="{392468EE-53D9-F243-B2B0-FA9D2A74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Freeform 49">
              <a:extLst>
                <a:ext uri="{FF2B5EF4-FFF2-40B4-BE49-F238E27FC236}">
                  <a16:creationId xmlns:a16="http://schemas.microsoft.com/office/drawing/2014/main" id="{6C6EB606-ED6D-3D47-B27D-C7736D781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Freeform 50">
              <a:extLst>
                <a:ext uri="{FF2B5EF4-FFF2-40B4-BE49-F238E27FC236}">
                  <a16:creationId xmlns:a16="http://schemas.microsoft.com/office/drawing/2014/main" id="{1E551583-A0DA-C64D-8385-F579D091EA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Freeform 51">
              <a:extLst>
                <a:ext uri="{FF2B5EF4-FFF2-40B4-BE49-F238E27FC236}">
                  <a16:creationId xmlns:a16="http://schemas.microsoft.com/office/drawing/2014/main" id="{3C9B75DD-4CC7-0143-9DF3-9249A306A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Freeform 52">
              <a:extLst>
                <a:ext uri="{FF2B5EF4-FFF2-40B4-BE49-F238E27FC236}">
                  <a16:creationId xmlns:a16="http://schemas.microsoft.com/office/drawing/2014/main" id="{59CDD5E1-EB61-2847-B3B3-33771B1041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B46B8FB-F6A2-5F47-A6CD-A7E17E692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33A3282-0389-C547-8CA6-7F3E7F27B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53116F-9FE6-E9A4-5548-B7F478141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34"/>
            <a:ext cx="8791501" cy="286640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dirty="0" err="1"/>
              <a:t>Идеальным</a:t>
            </a:r>
            <a:r>
              <a:rPr lang="en-US" sz="3400" dirty="0"/>
              <a:t> </a:t>
            </a:r>
            <a:r>
              <a:rPr lang="en-US" sz="3400" dirty="0" err="1"/>
              <a:t>колебательным</a:t>
            </a:r>
            <a:r>
              <a:rPr lang="en-US" sz="3400" dirty="0"/>
              <a:t> </a:t>
            </a:r>
            <a:r>
              <a:rPr lang="en-US" sz="3400" dirty="0" err="1"/>
              <a:t>контуром</a:t>
            </a:r>
            <a:r>
              <a:rPr lang="en-US" sz="3400" dirty="0"/>
              <a:t> </a:t>
            </a:r>
            <a:r>
              <a:rPr lang="en-US" sz="3400" dirty="0" err="1"/>
              <a:t>называют</a:t>
            </a:r>
            <a:r>
              <a:rPr lang="en-US" sz="3400" dirty="0"/>
              <a:t> </a:t>
            </a:r>
            <a:r>
              <a:rPr lang="en-US" sz="3400" dirty="0" err="1"/>
              <a:t>замкнутую</a:t>
            </a:r>
            <a:r>
              <a:rPr lang="en-US" sz="3400" dirty="0"/>
              <a:t> </a:t>
            </a:r>
            <a:r>
              <a:rPr lang="en-US" sz="3400" dirty="0" err="1"/>
              <a:t>цепь</a:t>
            </a:r>
            <a:r>
              <a:rPr lang="en-US" sz="3400" dirty="0"/>
              <a:t>, </a:t>
            </a:r>
            <a:r>
              <a:rPr lang="en-US" sz="3400" dirty="0" err="1"/>
              <a:t>состоящую</a:t>
            </a:r>
            <a:r>
              <a:rPr lang="en-US" sz="3400" dirty="0"/>
              <a:t> </a:t>
            </a:r>
            <a:r>
              <a:rPr lang="en-US" sz="3400" dirty="0" err="1"/>
              <a:t>из</a:t>
            </a:r>
            <a:r>
              <a:rPr lang="en-US" sz="3400" dirty="0"/>
              <a:t> </a:t>
            </a:r>
            <a:r>
              <a:rPr lang="en-US" sz="3400" dirty="0" err="1"/>
              <a:t>индуктивной</a:t>
            </a:r>
            <a:r>
              <a:rPr lang="en-US" sz="3400" dirty="0"/>
              <a:t> </a:t>
            </a:r>
            <a:r>
              <a:rPr lang="en-US" sz="3400" dirty="0" err="1"/>
              <a:t>катушки</a:t>
            </a:r>
            <a:r>
              <a:rPr lang="en-US" sz="3400" dirty="0"/>
              <a:t> и </a:t>
            </a:r>
            <a:r>
              <a:rPr lang="en-US" sz="3400" dirty="0" err="1"/>
              <a:t>конденсатора</a:t>
            </a:r>
            <a:r>
              <a:rPr lang="en-US" sz="3400" dirty="0"/>
              <a:t>, к </a:t>
            </a:r>
            <a:r>
              <a:rPr lang="en-US" sz="3400" dirty="0" err="1"/>
              <a:t>которых</a:t>
            </a:r>
            <a:r>
              <a:rPr lang="en-US" sz="3400" dirty="0"/>
              <a:t> </a:t>
            </a:r>
            <a:r>
              <a:rPr lang="en-US" sz="3400" dirty="0" err="1"/>
              <a:t>нет</a:t>
            </a:r>
            <a:r>
              <a:rPr lang="en-US" sz="3400" dirty="0"/>
              <a:t> </a:t>
            </a:r>
            <a:r>
              <a:rPr lang="en-US" sz="3400" dirty="0" err="1"/>
              <a:t>потерь</a:t>
            </a:r>
            <a:r>
              <a:rPr lang="en-US" sz="3400" dirty="0"/>
              <a:t> </a:t>
            </a:r>
            <a:r>
              <a:rPr lang="en-US" sz="3400" dirty="0" err="1"/>
              <a:t>энергии</a:t>
            </a:r>
            <a:r>
              <a:rPr lang="en-US" sz="3400" dirty="0"/>
              <a:t> .</a:t>
            </a:r>
            <a:endParaRPr lang="ru-RU" dirty="0"/>
          </a:p>
          <a:p>
            <a:pPr>
              <a:lnSpc>
                <a:spcPct val="90000"/>
              </a:lnSpc>
            </a:pPr>
            <a:endParaRPr lang="en-US" sz="340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DDDFCEF-D5C9-BE40-9979-57040F021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919876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63AF7E2-A240-C246-AFB8-2AD8FF462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1746" y="0"/>
            <a:ext cx="1900254" cy="6858000"/>
            <a:chOff x="10291746" y="0"/>
            <a:chExt cx="1900254" cy="6858000"/>
          </a:xfrm>
        </p:grpSpPr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760799C4-90B2-C44F-B45C-4128C830B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5829" y="809310"/>
              <a:ext cx="536171" cy="1124839"/>
            </a:xfrm>
            <a:custGeom>
              <a:avLst/>
              <a:gdLst>
                <a:gd name="connsiteX0" fmla="*/ 536171 w 536171"/>
                <a:gd name="connsiteY0" fmla="*/ 0 h 1124839"/>
                <a:gd name="connsiteX1" fmla="*/ 536171 w 536171"/>
                <a:gd name="connsiteY1" fmla="*/ 1124839 h 1124839"/>
                <a:gd name="connsiteX2" fmla="*/ 451423 w 536171"/>
                <a:gd name="connsiteY2" fmla="*/ 1116295 h 1124839"/>
                <a:gd name="connsiteX3" fmla="*/ 0 w 536171"/>
                <a:gd name="connsiteY3" fmla="*/ 562419 h 1124839"/>
                <a:gd name="connsiteX4" fmla="*/ 451423 w 536171"/>
                <a:gd name="connsiteY4" fmla="*/ 8543 h 112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171" h="1124839">
                  <a:moveTo>
                    <a:pt x="536171" y="0"/>
                  </a:moveTo>
                  <a:lnTo>
                    <a:pt x="536171" y="1124839"/>
                  </a:lnTo>
                  <a:lnTo>
                    <a:pt x="451423" y="1116295"/>
                  </a:lnTo>
                  <a:cubicBezTo>
                    <a:pt x="193797" y="1063577"/>
                    <a:pt x="0" y="835630"/>
                    <a:pt x="0" y="562419"/>
                  </a:cubicBezTo>
                  <a:cubicBezTo>
                    <a:pt x="0" y="289208"/>
                    <a:pt x="193797" y="61261"/>
                    <a:pt x="451423" y="85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8117A5FF-BE82-D049-80D2-F42CEB9E74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748" y="0"/>
              <a:ext cx="1130725" cy="565362"/>
            </a:xfrm>
            <a:custGeom>
              <a:avLst/>
              <a:gdLst>
                <a:gd name="connsiteX0" fmla="*/ 0 w 1130725"/>
                <a:gd name="connsiteY0" fmla="*/ 0 h 565362"/>
                <a:gd name="connsiteX1" fmla="*/ 25420 w 1130725"/>
                <a:gd name="connsiteY1" fmla="*/ 0 h 565362"/>
                <a:gd name="connsiteX2" fmla="*/ 36369 w 1130725"/>
                <a:gd name="connsiteY2" fmla="*/ 108609 h 565362"/>
                <a:gd name="connsiteX3" fmla="*/ 565363 w 1130725"/>
                <a:gd name="connsiteY3" fmla="*/ 539750 h 565362"/>
                <a:gd name="connsiteX4" fmla="*/ 1094356 w 1130725"/>
                <a:gd name="connsiteY4" fmla="*/ 108609 h 565362"/>
                <a:gd name="connsiteX5" fmla="*/ 1105305 w 1130725"/>
                <a:gd name="connsiteY5" fmla="*/ 0 h 565362"/>
                <a:gd name="connsiteX6" fmla="*/ 1130725 w 1130725"/>
                <a:gd name="connsiteY6" fmla="*/ 0 h 565362"/>
                <a:gd name="connsiteX7" fmla="*/ 565363 w 1130725"/>
                <a:gd name="connsiteY7" fmla="*/ 565362 h 565362"/>
                <a:gd name="connsiteX8" fmla="*/ 0 w 1130725"/>
                <a:gd name="connsiteY8" fmla="*/ 0 h 56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725" h="565362">
                  <a:moveTo>
                    <a:pt x="0" y="0"/>
                  </a:moveTo>
                  <a:lnTo>
                    <a:pt x="25420" y="0"/>
                  </a:lnTo>
                  <a:lnTo>
                    <a:pt x="36369" y="108609"/>
                  </a:lnTo>
                  <a:cubicBezTo>
                    <a:pt x="86718" y="354660"/>
                    <a:pt x="304425" y="539750"/>
                    <a:pt x="565363" y="539750"/>
                  </a:cubicBezTo>
                  <a:cubicBezTo>
                    <a:pt x="826300" y="539750"/>
                    <a:pt x="1044007" y="354660"/>
                    <a:pt x="1094356" y="108609"/>
                  </a:cubicBezTo>
                  <a:lnTo>
                    <a:pt x="1105305" y="0"/>
                  </a:lnTo>
                  <a:lnTo>
                    <a:pt x="1130725" y="0"/>
                  </a:lnTo>
                  <a:cubicBezTo>
                    <a:pt x="1130725" y="312241"/>
                    <a:pt x="877604" y="565362"/>
                    <a:pt x="565363" y="565362"/>
                  </a:cubicBezTo>
                  <a:cubicBezTo>
                    <a:pt x="253121" y="565362"/>
                    <a:pt x="0" y="31224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0BDBD55C-A498-F545-BABF-ACA34A20E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0"/>
              <a:ext cx="535422" cy="562344"/>
            </a:xfrm>
            <a:custGeom>
              <a:avLst/>
              <a:gdLst>
                <a:gd name="connsiteX0" fmla="*/ 0 w 535422"/>
                <a:gd name="connsiteY0" fmla="*/ 0 h 562344"/>
                <a:gd name="connsiteX1" fmla="*/ 25421 w 535422"/>
                <a:gd name="connsiteY1" fmla="*/ 0 h 562344"/>
                <a:gd name="connsiteX2" fmla="*/ 36370 w 535422"/>
                <a:gd name="connsiteY2" fmla="*/ 108609 h 562344"/>
                <a:gd name="connsiteX3" fmla="*/ 469781 w 535422"/>
                <a:gd name="connsiteY3" fmla="*/ 531316 h 562344"/>
                <a:gd name="connsiteX4" fmla="*/ 535422 w 535422"/>
                <a:gd name="connsiteY4" fmla="*/ 537108 h 562344"/>
                <a:gd name="connsiteX5" fmla="*/ 535422 w 535422"/>
                <a:gd name="connsiteY5" fmla="*/ 562344 h 562344"/>
                <a:gd name="connsiteX6" fmla="*/ 451424 w 535422"/>
                <a:gd name="connsiteY6" fmla="*/ 553876 h 562344"/>
                <a:gd name="connsiteX7" fmla="*/ 0 w 535422"/>
                <a:gd name="connsiteY7" fmla="*/ 0 h 5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422" h="562344">
                  <a:moveTo>
                    <a:pt x="0" y="0"/>
                  </a:moveTo>
                  <a:lnTo>
                    <a:pt x="25421" y="0"/>
                  </a:lnTo>
                  <a:lnTo>
                    <a:pt x="36370" y="108609"/>
                  </a:lnTo>
                  <a:cubicBezTo>
                    <a:pt x="80425" y="323904"/>
                    <a:pt x="252614" y="492525"/>
                    <a:pt x="469781" y="531316"/>
                  </a:cubicBezTo>
                  <a:lnTo>
                    <a:pt x="535422" y="537108"/>
                  </a:lnTo>
                  <a:lnTo>
                    <a:pt x="535422" y="562344"/>
                  </a:lnTo>
                  <a:lnTo>
                    <a:pt x="451424" y="553876"/>
                  </a:lnTo>
                  <a:cubicBezTo>
                    <a:pt x="193797" y="501158"/>
                    <a:pt x="0" y="27321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FC6DFD41-F3C6-7747-98B3-A47594E7B4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2181112"/>
              <a:ext cx="535422" cy="1124687"/>
            </a:xfrm>
            <a:custGeom>
              <a:avLst/>
              <a:gdLst>
                <a:gd name="connsiteX0" fmla="*/ 535422 w 535422"/>
                <a:gd name="connsiteY0" fmla="*/ 0 h 1124687"/>
                <a:gd name="connsiteX1" fmla="*/ 535422 w 535422"/>
                <a:gd name="connsiteY1" fmla="*/ 25186 h 1124687"/>
                <a:gd name="connsiteX2" fmla="*/ 456541 w 535422"/>
                <a:gd name="connsiteY2" fmla="*/ 33138 h 1124687"/>
                <a:gd name="connsiteX3" fmla="*/ 25399 w 535422"/>
                <a:gd name="connsiteY3" fmla="*/ 562130 h 1124687"/>
                <a:gd name="connsiteX4" fmla="*/ 456541 w 535422"/>
                <a:gd name="connsiteY4" fmla="*/ 1091123 h 1124687"/>
                <a:gd name="connsiteX5" fmla="*/ 535422 w 535422"/>
                <a:gd name="connsiteY5" fmla="*/ 1099075 h 1124687"/>
                <a:gd name="connsiteX6" fmla="*/ 535422 w 535422"/>
                <a:gd name="connsiteY6" fmla="*/ 1124687 h 1124687"/>
                <a:gd name="connsiteX7" fmla="*/ 451423 w 535422"/>
                <a:gd name="connsiteY7" fmla="*/ 1116219 h 1124687"/>
                <a:gd name="connsiteX8" fmla="*/ 0 w 535422"/>
                <a:gd name="connsiteY8" fmla="*/ 562343 h 1124687"/>
                <a:gd name="connsiteX9" fmla="*/ 451423 w 535422"/>
                <a:gd name="connsiteY9" fmla="*/ 8468 h 11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422" h="1124687">
                  <a:moveTo>
                    <a:pt x="535422" y="0"/>
                  </a:moveTo>
                  <a:lnTo>
                    <a:pt x="535422" y="25186"/>
                  </a:lnTo>
                  <a:lnTo>
                    <a:pt x="456541" y="33138"/>
                  </a:lnTo>
                  <a:cubicBezTo>
                    <a:pt x="210489" y="83487"/>
                    <a:pt x="25399" y="301194"/>
                    <a:pt x="25399" y="562130"/>
                  </a:cubicBezTo>
                  <a:cubicBezTo>
                    <a:pt x="25399" y="823067"/>
                    <a:pt x="210489" y="1040774"/>
                    <a:pt x="456541" y="1091123"/>
                  </a:cubicBezTo>
                  <a:lnTo>
                    <a:pt x="535422" y="1099075"/>
                  </a:lnTo>
                  <a:lnTo>
                    <a:pt x="535422" y="1124687"/>
                  </a:lnTo>
                  <a:lnTo>
                    <a:pt x="451423" y="1116219"/>
                  </a:lnTo>
                  <a:cubicBezTo>
                    <a:pt x="193797" y="1063501"/>
                    <a:pt x="0" y="835554"/>
                    <a:pt x="0" y="562343"/>
                  </a:cubicBezTo>
                  <a:cubicBezTo>
                    <a:pt x="0" y="289132"/>
                    <a:pt x="193797" y="61185"/>
                    <a:pt x="451423" y="84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FA2D6C8B-5842-3443-BC3B-700D61C56D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746" y="806365"/>
              <a:ext cx="1130726" cy="1130724"/>
            </a:xfrm>
            <a:custGeom>
              <a:avLst/>
              <a:gdLst>
                <a:gd name="connsiteX0" fmla="*/ 565363 w 1130726"/>
                <a:gd name="connsiteY0" fmla="*/ 25186 h 1130724"/>
                <a:gd name="connsiteX1" fmla="*/ 25399 w 1130726"/>
                <a:gd name="connsiteY1" fmla="*/ 565149 h 1130724"/>
                <a:gd name="connsiteX2" fmla="*/ 565363 w 1130726"/>
                <a:gd name="connsiteY2" fmla="*/ 1105112 h 1130724"/>
                <a:gd name="connsiteX3" fmla="*/ 1105327 w 1130726"/>
                <a:gd name="connsiteY3" fmla="*/ 565149 h 1130724"/>
                <a:gd name="connsiteX4" fmla="*/ 565363 w 1130726"/>
                <a:gd name="connsiteY4" fmla="*/ 25186 h 1130724"/>
                <a:gd name="connsiteX5" fmla="*/ 565363 w 1130726"/>
                <a:gd name="connsiteY5" fmla="*/ 0 h 1130724"/>
                <a:gd name="connsiteX6" fmla="*/ 1130726 w 1130726"/>
                <a:gd name="connsiteY6" fmla="*/ 565362 h 1130724"/>
                <a:gd name="connsiteX7" fmla="*/ 565363 w 1130726"/>
                <a:gd name="connsiteY7" fmla="*/ 1130724 h 1130724"/>
                <a:gd name="connsiteX8" fmla="*/ 0 w 1130726"/>
                <a:gd name="connsiteY8" fmla="*/ 565362 h 1130724"/>
                <a:gd name="connsiteX9" fmla="*/ 565363 w 1130726"/>
                <a:gd name="connsiteY9" fmla="*/ 0 h 113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26" h="1130724">
                  <a:moveTo>
                    <a:pt x="565363" y="25186"/>
                  </a:moveTo>
                  <a:cubicBezTo>
                    <a:pt x="267149" y="25186"/>
                    <a:pt x="25399" y="266936"/>
                    <a:pt x="25399" y="565149"/>
                  </a:cubicBezTo>
                  <a:cubicBezTo>
                    <a:pt x="25399" y="863362"/>
                    <a:pt x="267149" y="1105112"/>
                    <a:pt x="565363" y="1105112"/>
                  </a:cubicBezTo>
                  <a:cubicBezTo>
                    <a:pt x="863577" y="1105112"/>
                    <a:pt x="1105327" y="863362"/>
                    <a:pt x="1105327" y="565149"/>
                  </a:cubicBezTo>
                  <a:cubicBezTo>
                    <a:pt x="1105327" y="266936"/>
                    <a:pt x="863577" y="25186"/>
                    <a:pt x="565363" y="25186"/>
                  </a:cubicBezTo>
                  <a:close/>
                  <a:moveTo>
                    <a:pt x="565363" y="0"/>
                  </a:moveTo>
                  <a:cubicBezTo>
                    <a:pt x="877604" y="0"/>
                    <a:pt x="1130726" y="253121"/>
                    <a:pt x="1130726" y="565362"/>
                  </a:cubicBezTo>
                  <a:cubicBezTo>
                    <a:pt x="1130726" y="877603"/>
                    <a:pt x="877604" y="1130724"/>
                    <a:pt x="565363" y="1130724"/>
                  </a:cubicBezTo>
                  <a:cubicBezTo>
                    <a:pt x="253122" y="1130724"/>
                    <a:pt x="0" y="877603"/>
                    <a:pt x="0" y="565362"/>
                  </a:cubicBezTo>
                  <a:cubicBezTo>
                    <a:pt x="0" y="253121"/>
                    <a:pt x="253122" y="0"/>
                    <a:pt x="5653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C7442654-B5C0-1847-A829-082D07974E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3552837"/>
              <a:ext cx="535422" cy="1124688"/>
            </a:xfrm>
            <a:custGeom>
              <a:avLst/>
              <a:gdLst>
                <a:gd name="connsiteX0" fmla="*/ 535422 w 535422"/>
                <a:gd name="connsiteY0" fmla="*/ 0 h 1124688"/>
                <a:gd name="connsiteX1" fmla="*/ 535422 w 535422"/>
                <a:gd name="connsiteY1" fmla="*/ 25186 h 1124688"/>
                <a:gd name="connsiteX2" fmla="*/ 456541 w 535422"/>
                <a:gd name="connsiteY2" fmla="*/ 33138 h 1124688"/>
                <a:gd name="connsiteX3" fmla="*/ 25399 w 535422"/>
                <a:gd name="connsiteY3" fmla="*/ 562131 h 1124688"/>
                <a:gd name="connsiteX4" fmla="*/ 456541 w 535422"/>
                <a:gd name="connsiteY4" fmla="*/ 1091124 h 1124688"/>
                <a:gd name="connsiteX5" fmla="*/ 535422 w 535422"/>
                <a:gd name="connsiteY5" fmla="*/ 1099076 h 1124688"/>
                <a:gd name="connsiteX6" fmla="*/ 535422 w 535422"/>
                <a:gd name="connsiteY6" fmla="*/ 1124688 h 1124688"/>
                <a:gd name="connsiteX7" fmla="*/ 451423 w 535422"/>
                <a:gd name="connsiteY7" fmla="*/ 1116220 h 1124688"/>
                <a:gd name="connsiteX8" fmla="*/ 0 w 535422"/>
                <a:gd name="connsiteY8" fmla="*/ 562344 h 1124688"/>
                <a:gd name="connsiteX9" fmla="*/ 451423 w 535422"/>
                <a:gd name="connsiteY9" fmla="*/ 8468 h 112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422" h="1124688">
                  <a:moveTo>
                    <a:pt x="535422" y="0"/>
                  </a:moveTo>
                  <a:lnTo>
                    <a:pt x="535422" y="25186"/>
                  </a:lnTo>
                  <a:lnTo>
                    <a:pt x="456541" y="33138"/>
                  </a:lnTo>
                  <a:cubicBezTo>
                    <a:pt x="210489" y="83488"/>
                    <a:pt x="25399" y="301195"/>
                    <a:pt x="25399" y="562131"/>
                  </a:cubicBezTo>
                  <a:cubicBezTo>
                    <a:pt x="25399" y="823068"/>
                    <a:pt x="210489" y="1040775"/>
                    <a:pt x="456541" y="1091124"/>
                  </a:cubicBezTo>
                  <a:lnTo>
                    <a:pt x="535422" y="1099076"/>
                  </a:lnTo>
                  <a:lnTo>
                    <a:pt x="535422" y="1124688"/>
                  </a:lnTo>
                  <a:lnTo>
                    <a:pt x="451423" y="1116220"/>
                  </a:lnTo>
                  <a:cubicBezTo>
                    <a:pt x="193797" y="1063502"/>
                    <a:pt x="0" y="835555"/>
                    <a:pt x="0" y="562344"/>
                  </a:cubicBezTo>
                  <a:cubicBezTo>
                    <a:pt x="0" y="289133"/>
                    <a:pt x="193797" y="61186"/>
                    <a:pt x="451423" y="84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42B39F10-6841-E54C-8D10-69B571EE10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642" y="6295916"/>
              <a:ext cx="535358" cy="562084"/>
            </a:xfrm>
            <a:custGeom>
              <a:avLst/>
              <a:gdLst>
                <a:gd name="connsiteX0" fmla="*/ 535358 w 535358"/>
                <a:gd name="connsiteY0" fmla="*/ 0 h 562084"/>
                <a:gd name="connsiteX1" fmla="*/ 535358 w 535358"/>
                <a:gd name="connsiteY1" fmla="*/ 25186 h 562084"/>
                <a:gd name="connsiteX2" fmla="*/ 469717 w 535358"/>
                <a:gd name="connsiteY2" fmla="*/ 30978 h 562084"/>
                <a:gd name="connsiteX3" fmla="*/ 36306 w 535358"/>
                <a:gd name="connsiteY3" fmla="*/ 453686 h 562084"/>
                <a:gd name="connsiteX4" fmla="*/ 25378 w 535358"/>
                <a:gd name="connsiteY4" fmla="*/ 562084 h 562084"/>
                <a:gd name="connsiteX5" fmla="*/ 0 w 535358"/>
                <a:gd name="connsiteY5" fmla="*/ 562084 h 562084"/>
                <a:gd name="connsiteX6" fmla="*/ 11423 w 535358"/>
                <a:gd name="connsiteY6" fmla="*/ 448780 h 562084"/>
                <a:gd name="connsiteX7" fmla="*/ 465221 w 535358"/>
                <a:gd name="connsiteY7" fmla="*/ 6189 h 56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358" h="562084">
                  <a:moveTo>
                    <a:pt x="535358" y="0"/>
                  </a:moveTo>
                  <a:lnTo>
                    <a:pt x="535358" y="25186"/>
                  </a:lnTo>
                  <a:lnTo>
                    <a:pt x="469717" y="30978"/>
                  </a:lnTo>
                  <a:cubicBezTo>
                    <a:pt x="252550" y="69769"/>
                    <a:pt x="80361" y="238391"/>
                    <a:pt x="36306" y="453686"/>
                  </a:cubicBezTo>
                  <a:lnTo>
                    <a:pt x="25378" y="562084"/>
                  </a:lnTo>
                  <a:lnTo>
                    <a:pt x="0" y="562084"/>
                  </a:lnTo>
                  <a:lnTo>
                    <a:pt x="11423" y="448780"/>
                  </a:lnTo>
                  <a:cubicBezTo>
                    <a:pt x="57551" y="223357"/>
                    <a:pt x="237840" y="46805"/>
                    <a:pt x="465221" y="61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6400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B46B8FB-F6A2-5F47-A6CD-A7E17E692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33A3282-0389-C547-8CA6-7F3E7F27B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07C5CA-63BB-9DC7-CAA9-2B4D250C2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34"/>
            <a:ext cx="8791501" cy="286640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Свободные колебания являются гармоническим. Напряжение на контуре является косинусоидальной функцией времени.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A7C2670-8081-9C42-82A1-23BBFAEAA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919876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5BEF7CB-BB00-3345-8542-8F0FAFE1C4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E633967-4EB4-9A43-9984-7E0C7DCE8F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80BB32CE-B79D-9449-AEBB-EC9F56A9A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AFE8EC8C-9217-6E47-ACFA-7B2148F1BF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8BEA612E-5CC4-DA4D-8A68-059864439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59DC8CDB-7B92-E848-AA26-43105184E7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876EC8B8-C9EB-A84A-858B-ADF81A5B76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078C5DEE-08C1-D546-BF9B-933B8419E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FA42EBE-8F86-FE44-BF12-AE5F7C9C1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5" y="354671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8092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B46B8FB-F6A2-5F47-A6CD-A7E17E692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33A3282-0389-C547-8CA6-7F3E7F27B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18FB19-CDE8-706E-6FF4-28A2F54C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34"/>
            <a:ext cx="8791501" cy="286640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Амплитуда свободных колебаний в контуре постоянная или, как говорят, колебания имеют незатухающий характер (незатухающие колебания). 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DDDFCEF-D5C9-BE40-9979-57040F021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919876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63AF7E2-A240-C246-AFB8-2AD8FF462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1746" y="0"/>
            <a:ext cx="1900254" cy="6858000"/>
            <a:chOff x="10291746" y="0"/>
            <a:chExt cx="1900254" cy="6858000"/>
          </a:xfrm>
        </p:grpSpPr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760799C4-90B2-C44F-B45C-4128C830B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5829" y="809310"/>
              <a:ext cx="536171" cy="1124839"/>
            </a:xfrm>
            <a:custGeom>
              <a:avLst/>
              <a:gdLst>
                <a:gd name="connsiteX0" fmla="*/ 536171 w 536171"/>
                <a:gd name="connsiteY0" fmla="*/ 0 h 1124839"/>
                <a:gd name="connsiteX1" fmla="*/ 536171 w 536171"/>
                <a:gd name="connsiteY1" fmla="*/ 1124839 h 1124839"/>
                <a:gd name="connsiteX2" fmla="*/ 451423 w 536171"/>
                <a:gd name="connsiteY2" fmla="*/ 1116295 h 1124839"/>
                <a:gd name="connsiteX3" fmla="*/ 0 w 536171"/>
                <a:gd name="connsiteY3" fmla="*/ 562419 h 1124839"/>
                <a:gd name="connsiteX4" fmla="*/ 451423 w 536171"/>
                <a:gd name="connsiteY4" fmla="*/ 8543 h 112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171" h="1124839">
                  <a:moveTo>
                    <a:pt x="536171" y="0"/>
                  </a:moveTo>
                  <a:lnTo>
                    <a:pt x="536171" y="1124839"/>
                  </a:lnTo>
                  <a:lnTo>
                    <a:pt x="451423" y="1116295"/>
                  </a:lnTo>
                  <a:cubicBezTo>
                    <a:pt x="193797" y="1063577"/>
                    <a:pt x="0" y="835630"/>
                    <a:pt x="0" y="562419"/>
                  </a:cubicBezTo>
                  <a:cubicBezTo>
                    <a:pt x="0" y="289208"/>
                    <a:pt x="193797" y="61261"/>
                    <a:pt x="451423" y="85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8117A5FF-BE82-D049-80D2-F42CEB9E74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748" y="0"/>
              <a:ext cx="1130725" cy="565362"/>
            </a:xfrm>
            <a:custGeom>
              <a:avLst/>
              <a:gdLst>
                <a:gd name="connsiteX0" fmla="*/ 0 w 1130725"/>
                <a:gd name="connsiteY0" fmla="*/ 0 h 565362"/>
                <a:gd name="connsiteX1" fmla="*/ 25420 w 1130725"/>
                <a:gd name="connsiteY1" fmla="*/ 0 h 565362"/>
                <a:gd name="connsiteX2" fmla="*/ 36369 w 1130725"/>
                <a:gd name="connsiteY2" fmla="*/ 108609 h 565362"/>
                <a:gd name="connsiteX3" fmla="*/ 565363 w 1130725"/>
                <a:gd name="connsiteY3" fmla="*/ 539750 h 565362"/>
                <a:gd name="connsiteX4" fmla="*/ 1094356 w 1130725"/>
                <a:gd name="connsiteY4" fmla="*/ 108609 h 565362"/>
                <a:gd name="connsiteX5" fmla="*/ 1105305 w 1130725"/>
                <a:gd name="connsiteY5" fmla="*/ 0 h 565362"/>
                <a:gd name="connsiteX6" fmla="*/ 1130725 w 1130725"/>
                <a:gd name="connsiteY6" fmla="*/ 0 h 565362"/>
                <a:gd name="connsiteX7" fmla="*/ 565363 w 1130725"/>
                <a:gd name="connsiteY7" fmla="*/ 565362 h 565362"/>
                <a:gd name="connsiteX8" fmla="*/ 0 w 1130725"/>
                <a:gd name="connsiteY8" fmla="*/ 0 h 56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725" h="565362">
                  <a:moveTo>
                    <a:pt x="0" y="0"/>
                  </a:moveTo>
                  <a:lnTo>
                    <a:pt x="25420" y="0"/>
                  </a:lnTo>
                  <a:lnTo>
                    <a:pt x="36369" y="108609"/>
                  </a:lnTo>
                  <a:cubicBezTo>
                    <a:pt x="86718" y="354660"/>
                    <a:pt x="304425" y="539750"/>
                    <a:pt x="565363" y="539750"/>
                  </a:cubicBezTo>
                  <a:cubicBezTo>
                    <a:pt x="826300" y="539750"/>
                    <a:pt x="1044007" y="354660"/>
                    <a:pt x="1094356" y="108609"/>
                  </a:cubicBezTo>
                  <a:lnTo>
                    <a:pt x="1105305" y="0"/>
                  </a:lnTo>
                  <a:lnTo>
                    <a:pt x="1130725" y="0"/>
                  </a:lnTo>
                  <a:cubicBezTo>
                    <a:pt x="1130725" y="312241"/>
                    <a:pt x="877604" y="565362"/>
                    <a:pt x="565363" y="565362"/>
                  </a:cubicBezTo>
                  <a:cubicBezTo>
                    <a:pt x="253121" y="565362"/>
                    <a:pt x="0" y="31224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0BDBD55C-A498-F545-BABF-ACA34A20E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0"/>
              <a:ext cx="535422" cy="562344"/>
            </a:xfrm>
            <a:custGeom>
              <a:avLst/>
              <a:gdLst>
                <a:gd name="connsiteX0" fmla="*/ 0 w 535422"/>
                <a:gd name="connsiteY0" fmla="*/ 0 h 562344"/>
                <a:gd name="connsiteX1" fmla="*/ 25421 w 535422"/>
                <a:gd name="connsiteY1" fmla="*/ 0 h 562344"/>
                <a:gd name="connsiteX2" fmla="*/ 36370 w 535422"/>
                <a:gd name="connsiteY2" fmla="*/ 108609 h 562344"/>
                <a:gd name="connsiteX3" fmla="*/ 469781 w 535422"/>
                <a:gd name="connsiteY3" fmla="*/ 531316 h 562344"/>
                <a:gd name="connsiteX4" fmla="*/ 535422 w 535422"/>
                <a:gd name="connsiteY4" fmla="*/ 537108 h 562344"/>
                <a:gd name="connsiteX5" fmla="*/ 535422 w 535422"/>
                <a:gd name="connsiteY5" fmla="*/ 562344 h 562344"/>
                <a:gd name="connsiteX6" fmla="*/ 451424 w 535422"/>
                <a:gd name="connsiteY6" fmla="*/ 553876 h 562344"/>
                <a:gd name="connsiteX7" fmla="*/ 0 w 535422"/>
                <a:gd name="connsiteY7" fmla="*/ 0 h 5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422" h="562344">
                  <a:moveTo>
                    <a:pt x="0" y="0"/>
                  </a:moveTo>
                  <a:lnTo>
                    <a:pt x="25421" y="0"/>
                  </a:lnTo>
                  <a:lnTo>
                    <a:pt x="36370" y="108609"/>
                  </a:lnTo>
                  <a:cubicBezTo>
                    <a:pt x="80425" y="323904"/>
                    <a:pt x="252614" y="492525"/>
                    <a:pt x="469781" y="531316"/>
                  </a:cubicBezTo>
                  <a:lnTo>
                    <a:pt x="535422" y="537108"/>
                  </a:lnTo>
                  <a:lnTo>
                    <a:pt x="535422" y="562344"/>
                  </a:lnTo>
                  <a:lnTo>
                    <a:pt x="451424" y="553876"/>
                  </a:lnTo>
                  <a:cubicBezTo>
                    <a:pt x="193797" y="501158"/>
                    <a:pt x="0" y="27321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FC6DFD41-F3C6-7747-98B3-A47594E7B4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2181112"/>
              <a:ext cx="535422" cy="1124687"/>
            </a:xfrm>
            <a:custGeom>
              <a:avLst/>
              <a:gdLst>
                <a:gd name="connsiteX0" fmla="*/ 535422 w 535422"/>
                <a:gd name="connsiteY0" fmla="*/ 0 h 1124687"/>
                <a:gd name="connsiteX1" fmla="*/ 535422 w 535422"/>
                <a:gd name="connsiteY1" fmla="*/ 25186 h 1124687"/>
                <a:gd name="connsiteX2" fmla="*/ 456541 w 535422"/>
                <a:gd name="connsiteY2" fmla="*/ 33138 h 1124687"/>
                <a:gd name="connsiteX3" fmla="*/ 25399 w 535422"/>
                <a:gd name="connsiteY3" fmla="*/ 562130 h 1124687"/>
                <a:gd name="connsiteX4" fmla="*/ 456541 w 535422"/>
                <a:gd name="connsiteY4" fmla="*/ 1091123 h 1124687"/>
                <a:gd name="connsiteX5" fmla="*/ 535422 w 535422"/>
                <a:gd name="connsiteY5" fmla="*/ 1099075 h 1124687"/>
                <a:gd name="connsiteX6" fmla="*/ 535422 w 535422"/>
                <a:gd name="connsiteY6" fmla="*/ 1124687 h 1124687"/>
                <a:gd name="connsiteX7" fmla="*/ 451423 w 535422"/>
                <a:gd name="connsiteY7" fmla="*/ 1116219 h 1124687"/>
                <a:gd name="connsiteX8" fmla="*/ 0 w 535422"/>
                <a:gd name="connsiteY8" fmla="*/ 562343 h 1124687"/>
                <a:gd name="connsiteX9" fmla="*/ 451423 w 535422"/>
                <a:gd name="connsiteY9" fmla="*/ 8468 h 11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422" h="1124687">
                  <a:moveTo>
                    <a:pt x="535422" y="0"/>
                  </a:moveTo>
                  <a:lnTo>
                    <a:pt x="535422" y="25186"/>
                  </a:lnTo>
                  <a:lnTo>
                    <a:pt x="456541" y="33138"/>
                  </a:lnTo>
                  <a:cubicBezTo>
                    <a:pt x="210489" y="83487"/>
                    <a:pt x="25399" y="301194"/>
                    <a:pt x="25399" y="562130"/>
                  </a:cubicBezTo>
                  <a:cubicBezTo>
                    <a:pt x="25399" y="823067"/>
                    <a:pt x="210489" y="1040774"/>
                    <a:pt x="456541" y="1091123"/>
                  </a:cubicBezTo>
                  <a:lnTo>
                    <a:pt x="535422" y="1099075"/>
                  </a:lnTo>
                  <a:lnTo>
                    <a:pt x="535422" y="1124687"/>
                  </a:lnTo>
                  <a:lnTo>
                    <a:pt x="451423" y="1116219"/>
                  </a:lnTo>
                  <a:cubicBezTo>
                    <a:pt x="193797" y="1063501"/>
                    <a:pt x="0" y="835554"/>
                    <a:pt x="0" y="562343"/>
                  </a:cubicBezTo>
                  <a:cubicBezTo>
                    <a:pt x="0" y="289132"/>
                    <a:pt x="193797" y="61185"/>
                    <a:pt x="451423" y="84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FA2D6C8B-5842-3443-BC3B-700D61C56D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746" y="806365"/>
              <a:ext cx="1130726" cy="1130724"/>
            </a:xfrm>
            <a:custGeom>
              <a:avLst/>
              <a:gdLst>
                <a:gd name="connsiteX0" fmla="*/ 565363 w 1130726"/>
                <a:gd name="connsiteY0" fmla="*/ 25186 h 1130724"/>
                <a:gd name="connsiteX1" fmla="*/ 25399 w 1130726"/>
                <a:gd name="connsiteY1" fmla="*/ 565149 h 1130724"/>
                <a:gd name="connsiteX2" fmla="*/ 565363 w 1130726"/>
                <a:gd name="connsiteY2" fmla="*/ 1105112 h 1130724"/>
                <a:gd name="connsiteX3" fmla="*/ 1105327 w 1130726"/>
                <a:gd name="connsiteY3" fmla="*/ 565149 h 1130724"/>
                <a:gd name="connsiteX4" fmla="*/ 565363 w 1130726"/>
                <a:gd name="connsiteY4" fmla="*/ 25186 h 1130724"/>
                <a:gd name="connsiteX5" fmla="*/ 565363 w 1130726"/>
                <a:gd name="connsiteY5" fmla="*/ 0 h 1130724"/>
                <a:gd name="connsiteX6" fmla="*/ 1130726 w 1130726"/>
                <a:gd name="connsiteY6" fmla="*/ 565362 h 1130724"/>
                <a:gd name="connsiteX7" fmla="*/ 565363 w 1130726"/>
                <a:gd name="connsiteY7" fmla="*/ 1130724 h 1130724"/>
                <a:gd name="connsiteX8" fmla="*/ 0 w 1130726"/>
                <a:gd name="connsiteY8" fmla="*/ 565362 h 1130724"/>
                <a:gd name="connsiteX9" fmla="*/ 565363 w 1130726"/>
                <a:gd name="connsiteY9" fmla="*/ 0 h 113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26" h="1130724">
                  <a:moveTo>
                    <a:pt x="565363" y="25186"/>
                  </a:moveTo>
                  <a:cubicBezTo>
                    <a:pt x="267149" y="25186"/>
                    <a:pt x="25399" y="266936"/>
                    <a:pt x="25399" y="565149"/>
                  </a:cubicBezTo>
                  <a:cubicBezTo>
                    <a:pt x="25399" y="863362"/>
                    <a:pt x="267149" y="1105112"/>
                    <a:pt x="565363" y="1105112"/>
                  </a:cubicBezTo>
                  <a:cubicBezTo>
                    <a:pt x="863577" y="1105112"/>
                    <a:pt x="1105327" y="863362"/>
                    <a:pt x="1105327" y="565149"/>
                  </a:cubicBezTo>
                  <a:cubicBezTo>
                    <a:pt x="1105327" y="266936"/>
                    <a:pt x="863577" y="25186"/>
                    <a:pt x="565363" y="25186"/>
                  </a:cubicBezTo>
                  <a:close/>
                  <a:moveTo>
                    <a:pt x="565363" y="0"/>
                  </a:moveTo>
                  <a:cubicBezTo>
                    <a:pt x="877604" y="0"/>
                    <a:pt x="1130726" y="253121"/>
                    <a:pt x="1130726" y="565362"/>
                  </a:cubicBezTo>
                  <a:cubicBezTo>
                    <a:pt x="1130726" y="877603"/>
                    <a:pt x="877604" y="1130724"/>
                    <a:pt x="565363" y="1130724"/>
                  </a:cubicBezTo>
                  <a:cubicBezTo>
                    <a:pt x="253122" y="1130724"/>
                    <a:pt x="0" y="877603"/>
                    <a:pt x="0" y="565362"/>
                  </a:cubicBezTo>
                  <a:cubicBezTo>
                    <a:pt x="0" y="253121"/>
                    <a:pt x="253122" y="0"/>
                    <a:pt x="5653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C7442654-B5C0-1847-A829-082D07974E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3552837"/>
              <a:ext cx="535422" cy="1124688"/>
            </a:xfrm>
            <a:custGeom>
              <a:avLst/>
              <a:gdLst>
                <a:gd name="connsiteX0" fmla="*/ 535422 w 535422"/>
                <a:gd name="connsiteY0" fmla="*/ 0 h 1124688"/>
                <a:gd name="connsiteX1" fmla="*/ 535422 w 535422"/>
                <a:gd name="connsiteY1" fmla="*/ 25186 h 1124688"/>
                <a:gd name="connsiteX2" fmla="*/ 456541 w 535422"/>
                <a:gd name="connsiteY2" fmla="*/ 33138 h 1124688"/>
                <a:gd name="connsiteX3" fmla="*/ 25399 w 535422"/>
                <a:gd name="connsiteY3" fmla="*/ 562131 h 1124688"/>
                <a:gd name="connsiteX4" fmla="*/ 456541 w 535422"/>
                <a:gd name="connsiteY4" fmla="*/ 1091124 h 1124688"/>
                <a:gd name="connsiteX5" fmla="*/ 535422 w 535422"/>
                <a:gd name="connsiteY5" fmla="*/ 1099076 h 1124688"/>
                <a:gd name="connsiteX6" fmla="*/ 535422 w 535422"/>
                <a:gd name="connsiteY6" fmla="*/ 1124688 h 1124688"/>
                <a:gd name="connsiteX7" fmla="*/ 451423 w 535422"/>
                <a:gd name="connsiteY7" fmla="*/ 1116220 h 1124688"/>
                <a:gd name="connsiteX8" fmla="*/ 0 w 535422"/>
                <a:gd name="connsiteY8" fmla="*/ 562344 h 1124688"/>
                <a:gd name="connsiteX9" fmla="*/ 451423 w 535422"/>
                <a:gd name="connsiteY9" fmla="*/ 8468 h 112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422" h="1124688">
                  <a:moveTo>
                    <a:pt x="535422" y="0"/>
                  </a:moveTo>
                  <a:lnTo>
                    <a:pt x="535422" y="25186"/>
                  </a:lnTo>
                  <a:lnTo>
                    <a:pt x="456541" y="33138"/>
                  </a:lnTo>
                  <a:cubicBezTo>
                    <a:pt x="210489" y="83488"/>
                    <a:pt x="25399" y="301195"/>
                    <a:pt x="25399" y="562131"/>
                  </a:cubicBezTo>
                  <a:cubicBezTo>
                    <a:pt x="25399" y="823068"/>
                    <a:pt x="210489" y="1040775"/>
                    <a:pt x="456541" y="1091124"/>
                  </a:cubicBezTo>
                  <a:lnTo>
                    <a:pt x="535422" y="1099076"/>
                  </a:lnTo>
                  <a:lnTo>
                    <a:pt x="535422" y="1124688"/>
                  </a:lnTo>
                  <a:lnTo>
                    <a:pt x="451423" y="1116220"/>
                  </a:lnTo>
                  <a:cubicBezTo>
                    <a:pt x="193797" y="1063502"/>
                    <a:pt x="0" y="835555"/>
                    <a:pt x="0" y="562344"/>
                  </a:cubicBezTo>
                  <a:cubicBezTo>
                    <a:pt x="0" y="289133"/>
                    <a:pt x="193797" y="61186"/>
                    <a:pt x="451423" y="84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42B39F10-6841-E54C-8D10-69B571EE10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642" y="6295916"/>
              <a:ext cx="535358" cy="562084"/>
            </a:xfrm>
            <a:custGeom>
              <a:avLst/>
              <a:gdLst>
                <a:gd name="connsiteX0" fmla="*/ 535358 w 535358"/>
                <a:gd name="connsiteY0" fmla="*/ 0 h 562084"/>
                <a:gd name="connsiteX1" fmla="*/ 535358 w 535358"/>
                <a:gd name="connsiteY1" fmla="*/ 25186 h 562084"/>
                <a:gd name="connsiteX2" fmla="*/ 469717 w 535358"/>
                <a:gd name="connsiteY2" fmla="*/ 30978 h 562084"/>
                <a:gd name="connsiteX3" fmla="*/ 36306 w 535358"/>
                <a:gd name="connsiteY3" fmla="*/ 453686 h 562084"/>
                <a:gd name="connsiteX4" fmla="*/ 25378 w 535358"/>
                <a:gd name="connsiteY4" fmla="*/ 562084 h 562084"/>
                <a:gd name="connsiteX5" fmla="*/ 0 w 535358"/>
                <a:gd name="connsiteY5" fmla="*/ 562084 h 562084"/>
                <a:gd name="connsiteX6" fmla="*/ 11423 w 535358"/>
                <a:gd name="connsiteY6" fmla="*/ 448780 h 562084"/>
                <a:gd name="connsiteX7" fmla="*/ 465221 w 535358"/>
                <a:gd name="connsiteY7" fmla="*/ 6189 h 56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358" h="562084">
                  <a:moveTo>
                    <a:pt x="535358" y="0"/>
                  </a:moveTo>
                  <a:lnTo>
                    <a:pt x="535358" y="25186"/>
                  </a:lnTo>
                  <a:lnTo>
                    <a:pt x="469717" y="30978"/>
                  </a:lnTo>
                  <a:cubicBezTo>
                    <a:pt x="252550" y="69769"/>
                    <a:pt x="80361" y="238391"/>
                    <a:pt x="36306" y="453686"/>
                  </a:cubicBezTo>
                  <a:lnTo>
                    <a:pt x="25378" y="562084"/>
                  </a:lnTo>
                  <a:lnTo>
                    <a:pt x="0" y="562084"/>
                  </a:lnTo>
                  <a:lnTo>
                    <a:pt x="11423" y="448780"/>
                  </a:lnTo>
                  <a:cubicBezTo>
                    <a:pt x="57551" y="223357"/>
                    <a:pt x="237840" y="46805"/>
                    <a:pt x="465221" y="61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71825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B46B8FB-F6A2-5F47-A6CD-A7E17E692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33A3282-0389-C547-8CA6-7F3E7F27B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975E5-5CBF-22C9-8B36-E757E72B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34"/>
            <a:ext cx="7335835" cy="286640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300" dirty="0" err="1"/>
              <a:t>Величина</a:t>
            </a:r>
            <a:r>
              <a:rPr lang="en-US" sz="2300" dirty="0"/>
              <a:t>  </a:t>
            </a:r>
            <a:r>
              <a:rPr lang="en-US" sz="2300" b="0" dirty="0">
                <a:ea typeface="+mj-lt"/>
                <a:cs typeface="+mj-lt"/>
              </a:rPr>
              <a:t>VLC</a:t>
            </a:r>
            <a:r>
              <a:rPr lang="en-US" sz="2300" dirty="0"/>
              <a:t>, </a:t>
            </a:r>
            <a:r>
              <a:rPr lang="en-US" sz="2300" dirty="0" err="1"/>
              <a:t>определяющая</a:t>
            </a:r>
            <a:r>
              <a:rPr lang="en-US" sz="2300" dirty="0"/>
              <a:t> </a:t>
            </a:r>
            <a:r>
              <a:rPr lang="en-US" sz="2300" dirty="0" err="1"/>
              <a:t>отношение</a:t>
            </a:r>
            <a:r>
              <a:rPr lang="en-US" sz="2300" dirty="0"/>
              <a:t> </a:t>
            </a:r>
            <a:r>
              <a:rPr lang="en-US" sz="2300" dirty="0" err="1"/>
              <a:t>амплитуды</a:t>
            </a:r>
            <a:r>
              <a:rPr lang="en-US" sz="2300" dirty="0"/>
              <a:t> </a:t>
            </a:r>
            <a:r>
              <a:rPr lang="en-US" sz="2300" dirty="0" err="1"/>
              <a:t>напряжения</a:t>
            </a:r>
            <a:r>
              <a:rPr lang="en-US" sz="2300" dirty="0"/>
              <a:t> к </a:t>
            </a:r>
            <a:r>
              <a:rPr lang="en-US" sz="2300" dirty="0" err="1"/>
              <a:t>амплитуде</a:t>
            </a:r>
            <a:r>
              <a:rPr lang="en-US" sz="2300" dirty="0"/>
              <a:t> </a:t>
            </a:r>
            <a:r>
              <a:rPr lang="en-US" sz="2300" dirty="0" err="1"/>
              <a:t>тока</a:t>
            </a:r>
            <a:r>
              <a:rPr lang="en-US" sz="2300" dirty="0"/>
              <a:t> </a:t>
            </a:r>
            <a:r>
              <a:rPr lang="en-US" sz="2300" dirty="0" err="1"/>
              <a:t>свободных</a:t>
            </a:r>
            <a:r>
              <a:rPr lang="en-US" sz="2300" dirty="0"/>
              <a:t> </a:t>
            </a:r>
            <a:r>
              <a:rPr lang="en-US" sz="2300" dirty="0" err="1"/>
              <a:t>колебаний</a:t>
            </a:r>
            <a:r>
              <a:rPr lang="en-US" sz="2300" dirty="0"/>
              <a:t>, </a:t>
            </a:r>
            <a:r>
              <a:rPr lang="en-US" sz="2300" dirty="0" err="1"/>
              <a:t>имеет</a:t>
            </a:r>
            <a:r>
              <a:rPr lang="en-US" sz="2300" dirty="0"/>
              <a:t> </a:t>
            </a:r>
            <a:r>
              <a:rPr lang="en-US" sz="2300" dirty="0" err="1"/>
              <a:t>размерность</a:t>
            </a:r>
            <a:r>
              <a:rPr lang="en-US" sz="2300" dirty="0"/>
              <a:t> </a:t>
            </a:r>
            <a:r>
              <a:rPr lang="en-US" sz="2300" dirty="0" err="1"/>
              <a:t>сопротивлением</a:t>
            </a:r>
            <a:r>
              <a:rPr lang="en-US" sz="2300" dirty="0"/>
              <a:t> и </a:t>
            </a:r>
            <a:r>
              <a:rPr lang="en-US" sz="2300" dirty="0" err="1"/>
              <a:t>называется</a:t>
            </a:r>
            <a:r>
              <a:rPr lang="en-US" sz="2300" dirty="0"/>
              <a:t> </a:t>
            </a:r>
            <a:r>
              <a:rPr lang="en-US" sz="2300" dirty="0" err="1"/>
              <a:t>характеристическими</a:t>
            </a:r>
            <a:r>
              <a:rPr lang="en-US" sz="2300" dirty="0"/>
              <a:t> </a:t>
            </a:r>
            <a:r>
              <a:rPr lang="en-US" sz="2300" dirty="0" err="1"/>
              <a:t>или</a:t>
            </a:r>
            <a:r>
              <a:rPr lang="en-US" sz="2300" dirty="0"/>
              <a:t> </a:t>
            </a:r>
            <a:r>
              <a:rPr lang="en-US" sz="2300" dirty="0" err="1"/>
              <a:t>волновым</a:t>
            </a:r>
            <a:r>
              <a:rPr lang="en-US" sz="2300" dirty="0"/>
              <a:t> </a:t>
            </a:r>
            <a:r>
              <a:rPr lang="en-US" sz="2300" dirty="0" err="1"/>
              <a:t>сопротивлением</a:t>
            </a:r>
            <a:r>
              <a:rPr lang="en-US" sz="2300" dirty="0"/>
              <a:t> </a:t>
            </a:r>
            <a:r>
              <a:rPr lang="en-US" sz="2300" dirty="0" err="1"/>
              <a:t>контура</a:t>
            </a:r>
            <a:r>
              <a:rPr lang="en-US" sz="2300" dirty="0"/>
              <a:t> р, </a:t>
            </a:r>
            <a:r>
              <a:rPr lang="en-US" sz="2300" dirty="0" err="1"/>
              <a:t>т.е</a:t>
            </a:r>
            <a:r>
              <a:rPr lang="en-US" sz="2300" dirty="0"/>
              <a:t>. </a:t>
            </a:r>
            <a:r>
              <a:rPr lang="en-US" sz="2300" dirty="0" err="1"/>
              <a:t>на</a:t>
            </a:r>
            <a:r>
              <a:rPr lang="en-US" sz="2300" dirty="0"/>
              <a:t> </a:t>
            </a:r>
            <a:r>
              <a:rPr lang="en-US" sz="2300" dirty="0" err="1"/>
              <a:t>частоте</a:t>
            </a:r>
            <a:r>
              <a:rPr lang="en-US" sz="2300" dirty="0"/>
              <a:t> </a:t>
            </a:r>
            <a:r>
              <a:rPr lang="en-US" sz="2300" dirty="0" err="1"/>
              <a:t>свободных</a:t>
            </a:r>
            <a:r>
              <a:rPr lang="en-US" sz="2300" dirty="0"/>
              <a:t> </a:t>
            </a:r>
            <a:r>
              <a:rPr lang="en-US" sz="2300" dirty="0" err="1"/>
              <a:t>колебаний</a:t>
            </a:r>
            <a:r>
              <a:rPr lang="en-US" sz="2300" dirty="0"/>
              <a:t> </a:t>
            </a:r>
            <a:r>
              <a:rPr lang="en-US" sz="2300" dirty="0" err="1"/>
              <a:t>индуктивное</a:t>
            </a:r>
            <a:r>
              <a:rPr lang="en-US" sz="2300" dirty="0"/>
              <a:t> и </a:t>
            </a:r>
            <a:r>
              <a:rPr lang="en-US" sz="2300" dirty="0" err="1"/>
              <a:t>емкостное</a:t>
            </a:r>
            <a:r>
              <a:rPr lang="en-US" sz="2300" dirty="0"/>
              <a:t> </a:t>
            </a:r>
            <a:r>
              <a:rPr lang="en-US" sz="2300" dirty="0" err="1"/>
              <a:t>сопротивления</a:t>
            </a:r>
            <a:r>
              <a:rPr lang="en-US" sz="2300" dirty="0"/>
              <a:t> </a:t>
            </a:r>
            <a:r>
              <a:rPr lang="en-US" sz="2300" dirty="0" err="1"/>
              <a:t>идеального</a:t>
            </a:r>
            <a:r>
              <a:rPr lang="en-US" sz="2300" dirty="0"/>
              <a:t> </a:t>
            </a:r>
            <a:r>
              <a:rPr lang="en-US" sz="2300" dirty="0" err="1"/>
              <a:t>контура</a:t>
            </a:r>
            <a:r>
              <a:rPr lang="en-US" sz="2300" dirty="0"/>
              <a:t> </a:t>
            </a:r>
            <a:r>
              <a:rPr lang="en-US" sz="2300" dirty="0" err="1"/>
              <a:t>порознь</a:t>
            </a:r>
            <a:r>
              <a:rPr lang="en-US" sz="2300" dirty="0"/>
              <a:t> </a:t>
            </a:r>
            <a:r>
              <a:rPr lang="en-US" sz="2300" dirty="0" err="1"/>
              <a:t>равных</a:t>
            </a:r>
            <a:r>
              <a:rPr lang="en-US" sz="2300" dirty="0"/>
              <a:t> </a:t>
            </a:r>
            <a:r>
              <a:rPr lang="en-US" sz="2300" dirty="0" err="1"/>
              <a:t>его</a:t>
            </a:r>
            <a:r>
              <a:rPr lang="en-US" sz="2300" dirty="0"/>
              <a:t> </a:t>
            </a:r>
            <a:r>
              <a:rPr lang="en-US" sz="2300" dirty="0" err="1"/>
              <a:t>характеристическому</a:t>
            </a:r>
            <a:r>
              <a:rPr lang="en-US" sz="2300" dirty="0"/>
              <a:t> </a:t>
            </a:r>
            <a:r>
              <a:rPr lang="en-US" sz="2300" dirty="0" err="1"/>
              <a:t>сопротивление</a:t>
            </a:r>
            <a:endParaRPr lang="en-US" sz="2300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A7C2670-8081-9C42-82A1-23BBFAEAA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73358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C054FC3-922A-EC40-AC25-A59AF5378B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52B27A6-BDD2-B247-9494-C90C996DBB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8528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A368B3AC-A3AC-C949-864D-1C05AADBAD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EB848571-59FE-B34A-8561-FD4325EC1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F3C3152-8488-E444-BBA7-E9CD62AC16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36756F0-72A6-9F45-86A4-7D8C5E1ACD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E18A883-69CF-FB4D-A4F9-6835E196C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6">
              <a:extLst>
                <a:ext uri="{FF2B5EF4-FFF2-40B4-BE49-F238E27FC236}">
                  <a16:creationId xmlns:a16="http://schemas.microsoft.com/office/drawing/2014/main" id="{83415627-4FAA-3B4B-8A88-63E862A5F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BF96A3B0-DCC7-1647-8383-429159B1D9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id="{392468EE-53D9-F243-B2B0-FA9D2A74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 49">
              <a:extLst>
                <a:ext uri="{FF2B5EF4-FFF2-40B4-BE49-F238E27FC236}">
                  <a16:creationId xmlns:a16="http://schemas.microsoft.com/office/drawing/2014/main" id="{6C6EB606-ED6D-3D47-B27D-C7736D781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Freeform 50">
              <a:extLst>
                <a:ext uri="{FF2B5EF4-FFF2-40B4-BE49-F238E27FC236}">
                  <a16:creationId xmlns:a16="http://schemas.microsoft.com/office/drawing/2014/main" id="{1E551583-A0DA-C64D-8385-F579D091EA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51">
              <a:extLst>
                <a:ext uri="{FF2B5EF4-FFF2-40B4-BE49-F238E27FC236}">
                  <a16:creationId xmlns:a16="http://schemas.microsoft.com/office/drawing/2014/main" id="{3C9B75DD-4CC7-0143-9DF3-9249A306A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59CDD5E1-EB61-2847-B3B3-33771B1041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8302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B46B8FB-F6A2-5F47-A6CD-A7E17E692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3A3282-0389-C547-8CA6-7F3E7F27B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9B711C-5FA4-617E-B639-147C5F133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1171105"/>
            <a:ext cx="4134537" cy="2866405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2000" err="1"/>
              <a:t>Эквивалентная</a:t>
            </a:r>
            <a:r>
              <a:rPr lang="en-US" sz="2000" dirty="0"/>
              <a:t> </a:t>
            </a:r>
            <a:r>
              <a:rPr lang="en-US" sz="2000" err="1"/>
              <a:t>схема</a:t>
            </a:r>
            <a:r>
              <a:rPr lang="en-US" sz="2000" dirty="0"/>
              <a:t> </a:t>
            </a:r>
            <a:r>
              <a:rPr lang="en-US" sz="2000" err="1"/>
              <a:t>реального</a:t>
            </a:r>
            <a:r>
              <a:rPr lang="en-US" sz="2000" dirty="0"/>
              <a:t> </a:t>
            </a:r>
            <a:r>
              <a:rPr lang="en-US" sz="2000" err="1"/>
              <a:t>контура</a:t>
            </a:r>
            <a:r>
              <a:rPr lang="en-US" sz="2000" dirty="0"/>
              <a:t> (</a:t>
            </a:r>
            <a:r>
              <a:rPr lang="en-US" sz="2000" err="1"/>
              <a:t>рие</a:t>
            </a:r>
            <a:r>
              <a:rPr lang="en-US" sz="2000" dirty="0"/>
              <a:t>. 3.2) </a:t>
            </a:r>
            <a:r>
              <a:rPr lang="en-US" sz="2000" err="1"/>
              <a:t>содержит</a:t>
            </a:r>
            <a:r>
              <a:rPr lang="en-US" sz="2000" dirty="0"/>
              <a:t> </a:t>
            </a:r>
            <a:r>
              <a:rPr lang="en-US" sz="2000" err="1"/>
              <a:t>индуктивность</a:t>
            </a:r>
            <a:r>
              <a:rPr lang="en-US" sz="2000" dirty="0"/>
              <a:t> L, </a:t>
            </a:r>
            <a:r>
              <a:rPr lang="en-US" sz="2000" err="1"/>
              <a:t>емкость</a:t>
            </a:r>
            <a:r>
              <a:rPr lang="en-US" sz="2000" dirty="0"/>
              <a:t> С и </a:t>
            </a:r>
            <a:r>
              <a:rPr lang="en-US" sz="2000" err="1"/>
              <a:t>активное</a:t>
            </a:r>
            <a:r>
              <a:rPr lang="en-US" sz="2000" dirty="0"/>
              <a:t> </a:t>
            </a:r>
            <a:r>
              <a:rPr lang="en-US" sz="2000" err="1"/>
              <a:t>сопротивление</a:t>
            </a:r>
            <a:r>
              <a:rPr lang="en-US" sz="2000" dirty="0"/>
              <a:t> , </a:t>
            </a:r>
            <a:r>
              <a:rPr lang="en-US" sz="2000" err="1"/>
              <a:t>которое</a:t>
            </a:r>
            <a:r>
              <a:rPr lang="en-US" sz="2000" dirty="0"/>
              <a:t> </a:t>
            </a:r>
            <a:r>
              <a:rPr lang="en-US" sz="2000" err="1"/>
              <a:t>равно</a:t>
            </a:r>
            <a:r>
              <a:rPr lang="en-US" sz="2000" dirty="0"/>
              <a:t> </a:t>
            </a:r>
            <a:r>
              <a:rPr lang="en-US" sz="2000" err="1"/>
              <a:t>сумме</a:t>
            </a:r>
            <a:r>
              <a:rPr lang="en-US" sz="2000" dirty="0"/>
              <a:t> </a:t>
            </a:r>
            <a:r>
              <a:rPr lang="en-US" sz="2000" err="1"/>
              <a:t>сопротивлений</a:t>
            </a:r>
            <a:r>
              <a:rPr lang="en-US" sz="2000" dirty="0"/>
              <a:t> </a:t>
            </a:r>
            <a:r>
              <a:rPr lang="en-US" sz="2000" err="1"/>
              <a:t>потерь</a:t>
            </a:r>
            <a:r>
              <a:rPr lang="en-US" sz="2000" dirty="0"/>
              <a:t> в </a:t>
            </a:r>
            <a:r>
              <a:rPr lang="en-US" sz="2000" err="1"/>
              <a:t>индуктивности</a:t>
            </a:r>
            <a:r>
              <a:rPr lang="en-US" sz="2000" dirty="0"/>
              <a:t> и </a:t>
            </a:r>
            <a:r>
              <a:rPr lang="en-US" sz="2000" err="1"/>
              <a:t>емкости</a:t>
            </a:r>
            <a:r>
              <a:rPr lang="en-US" sz="2000" dirty="0"/>
              <a:t>. </a:t>
            </a:r>
            <a:r>
              <a:rPr lang="en-US" sz="2000" err="1"/>
              <a:t>Свободные</a:t>
            </a:r>
            <a:r>
              <a:rPr lang="en-US" sz="2000" dirty="0"/>
              <a:t> </a:t>
            </a:r>
            <a:r>
              <a:rPr lang="en-US" sz="2000" err="1"/>
              <a:t>колебания</a:t>
            </a:r>
            <a:r>
              <a:rPr lang="en-US" sz="2000" dirty="0"/>
              <a:t> в </a:t>
            </a:r>
            <a:r>
              <a:rPr lang="en-US" sz="2000" err="1"/>
              <a:t>реальном</a:t>
            </a:r>
            <a:r>
              <a:rPr lang="en-US" sz="2000" dirty="0"/>
              <a:t> и </a:t>
            </a:r>
            <a:r>
              <a:rPr lang="en-US" sz="2000" err="1"/>
              <a:t>идеальном</a:t>
            </a:r>
            <a:r>
              <a:rPr lang="en-US" sz="2000" dirty="0"/>
              <a:t> </a:t>
            </a:r>
            <a:r>
              <a:rPr lang="en-US" sz="2000" err="1"/>
              <a:t>контурах</a:t>
            </a:r>
            <a:r>
              <a:rPr lang="en-US" sz="2000" dirty="0"/>
              <a:t>, </a:t>
            </a:r>
            <a:r>
              <a:rPr lang="en-US" sz="2000" err="1"/>
              <a:t>имеющих</a:t>
            </a:r>
            <a:r>
              <a:rPr lang="en-US" sz="2000" dirty="0"/>
              <a:t> </a:t>
            </a:r>
            <a:r>
              <a:rPr lang="en-US" sz="2000" err="1"/>
              <a:t>одинаковые</a:t>
            </a:r>
            <a:r>
              <a:rPr lang="en-US" sz="2000" dirty="0"/>
              <a:t> L и С, </a:t>
            </a:r>
            <a:r>
              <a:rPr lang="en-US" sz="2000" err="1"/>
              <a:t>весьма</a:t>
            </a:r>
            <a:r>
              <a:rPr lang="en-US" sz="2000" dirty="0"/>
              <a:t> </a:t>
            </a:r>
            <a:r>
              <a:rPr lang="en-US" sz="2000" err="1"/>
              <a:t>незначительно</a:t>
            </a:r>
            <a:r>
              <a:rPr lang="en-US" sz="2000" dirty="0"/>
              <a:t> </a:t>
            </a:r>
            <a:r>
              <a:rPr lang="en-US" sz="2000" err="1"/>
              <a:t>отличаются</a:t>
            </a:r>
            <a:r>
              <a:rPr lang="en-US" sz="2000" dirty="0"/>
              <a:t> </a:t>
            </a:r>
            <a:r>
              <a:rPr lang="en-US" sz="2000" err="1"/>
              <a:t>по</a:t>
            </a:r>
            <a:r>
              <a:rPr lang="en-US" sz="2000" dirty="0"/>
              <a:t> </a:t>
            </a:r>
            <a:r>
              <a:rPr lang="en-US" sz="2000" err="1"/>
              <a:t>частоте</a:t>
            </a:r>
            <a:r>
              <a:rPr lang="en-US" sz="2000" dirty="0"/>
              <a:t> и </a:t>
            </a:r>
            <a:r>
              <a:rPr lang="en-US" sz="2000" err="1"/>
              <a:t>существенно</a:t>
            </a:r>
            <a:r>
              <a:rPr lang="en-US" sz="2000" dirty="0"/>
              <a:t> </a:t>
            </a:r>
            <a:r>
              <a:rPr lang="en-US" sz="2000" err="1"/>
              <a:t>отличаются</a:t>
            </a:r>
            <a:r>
              <a:rPr lang="en-US" sz="2000" dirty="0"/>
              <a:t> </a:t>
            </a:r>
            <a:r>
              <a:rPr lang="en-US" sz="2000" err="1"/>
              <a:t>по</a:t>
            </a:r>
            <a:r>
              <a:rPr lang="en-US" sz="2000" dirty="0"/>
              <a:t> </a:t>
            </a:r>
            <a:r>
              <a:rPr lang="en-US" sz="2000" err="1"/>
              <a:t>закону</a:t>
            </a:r>
            <a:r>
              <a:rPr lang="en-US" sz="2000" dirty="0"/>
              <a:t> </a:t>
            </a:r>
            <a:r>
              <a:rPr lang="en-US" sz="2000" err="1"/>
              <a:t>изменения</a:t>
            </a:r>
            <a:r>
              <a:rPr lang="en-US" sz="2000" dirty="0"/>
              <a:t> </a:t>
            </a:r>
            <a:r>
              <a:rPr lang="en-US" sz="2000" err="1"/>
              <a:t>амплитуды</a:t>
            </a:r>
            <a:r>
              <a:rPr lang="en-US" sz="2000" dirty="0"/>
              <a:t>. </a:t>
            </a:r>
          </a:p>
          <a:p>
            <a:pPr>
              <a:lnSpc>
                <a:spcPct val="90000"/>
              </a:lnSpc>
            </a:pPr>
            <a:endParaRPr lang="en-US" sz="180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65B630C-8A26-BF40-AD00-AAAB3F8DFB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0314" y="0"/>
            <a:ext cx="1901687" cy="6051635"/>
            <a:chOff x="10290314" y="0"/>
            <a:chExt cx="1901687" cy="6051635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DEA532E-6A04-FE40-ADA2-51CE319EF8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85">
              <a:extLst>
                <a:ext uri="{FF2B5EF4-FFF2-40B4-BE49-F238E27FC236}">
                  <a16:creationId xmlns:a16="http://schemas.microsoft.com/office/drawing/2014/main" id="{47332152-49D9-5F42-9522-9424EDC706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87">
              <a:extLst>
                <a:ext uri="{FF2B5EF4-FFF2-40B4-BE49-F238E27FC236}">
                  <a16:creationId xmlns:a16="http://schemas.microsoft.com/office/drawing/2014/main" id="{60C97C94-6942-C048-8F6F-55E05CBA1A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 89">
              <a:extLst>
                <a:ext uri="{FF2B5EF4-FFF2-40B4-BE49-F238E27FC236}">
                  <a16:creationId xmlns:a16="http://schemas.microsoft.com/office/drawing/2014/main" id="{BD92967A-BFB2-E441-AC07-5997DDDD57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Freeform 100">
              <a:extLst>
                <a:ext uri="{FF2B5EF4-FFF2-40B4-BE49-F238E27FC236}">
                  <a16:creationId xmlns:a16="http://schemas.microsoft.com/office/drawing/2014/main" id="{DC25488D-5181-EC40-A6AC-862FC37879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0A91F59-C207-FC44-BEBC-0BFD0F17E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4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EA70831-9A8D-3B4D-8EA5-EE32F93E9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41345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текст, зарисовка, диаграмм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087F6370-A620-0424-2587-BD27C16059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829" r="931" b="-2"/>
          <a:stretch/>
        </p:blipFill>
        <p:spPr>
          <a:xfrm>
            <a:off x="5264837" y="681645"/>
            <a:ext cx="6272272" cy="548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76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EB46B8FB-F6A2-5F47-A6CD-A7E17E692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7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33A3282-0389-C547-8CA6-7F3E7F27B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E50C33-A2BC-DC26-DDC0-F8B6DDBE6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34"/>
            <a:ext cx="7335835" cy="286640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300" dirty="0"/>
              <a:t>В </a:t>
            </a:r>
            <a:r>
              <a:rPr lang="en-US" sz="2300" dirty="0" err="1"/>
              <a:t>реальном</a:t>
            </a:r>
            <a:r>
              <a:rPr lang="en-US" sz="2300" dirty="0"/>
              <a:t> </a:t>
            </a:r>
            <a:r>
              <a:rPr lang="en-US" sz="2300" dirty="0" err="1"/>
              <a:t>контуре</a:t>
            </a:r>
            <a:r>
              <a:rPr lang="en-US" sz="2300" dirty="0"/>
              <a:t> </a:t>
            </a:r>
            <a:r>
              <a:rPr lang="en-US" sz="2300" dirty="0" err="1"/>
              <a:t>периодическое</a:t>
            </a:r>
            <a:r>
              <a:rPr lang="en-US" sz="2300" dirty="0"/>
              <a:t> </a:t>
            </a:r>
            <a:r>
              <a:rPr lang="en-US" sz="2300" dirty="0" err="1"/>
              <a:t>преобразование</a:t>
            </a:r>
            <a:r>
              <a:rPr lang="en-US" sz="2300" dirty="0"/>
              <a:t> </a:t>
            </a:r>
            <a:r>
              <a:rPr lang="en-US" sz="2300" dirty="0" err="1"/>
              <a:t>реактивной</a:t>
            </a:r>
            <a:r>
              <a:rPr lang="en-US" sz="2300" dirty="0"/>
              <a:t> </a:t>
            </a:r>
            <a:r>
              <a:rPr lang="en-US" sz="2300" dirty="0" err="1"/>
              <a:t>энергии</a:t>
            </a:r>
            <a:r>
              <a:rPr lang="en-US" sz="2300" dirty="0"/>
              <a:t> (</a:t>
            </a:r>
            <a:r>
              <a:rPr lang="en-US" sz="2300" dirty="0" err="1"/>
              <a:t>электрической</a:t>
            </a:r>
            <a:r>
              <a:rPr lang="en-US" sz="2300" dirty="0"/>
              <a:t> в </a:t>
            </a:r>
            <a:r>
              <a:rPr lang="en-US" sz="2300" dirty="0" err="1"/>
              <a:t>магнитную</a:t>
            </a:r>
            <a:r>
              <a:rPr lang="en-US" sz="2300" dirty="0"/>
              <a:t> и </a:t>
            </a:r>
            <a:r>
              <a:rPr lang="en-US" sz="2300" dirty="0" err="1"/>
              <a:t>обратно</a:t>
            </a:r>
            <a:r>
              <a:rPr lang="en-US" sz="2300" dirty="0"/>
              <a:t>) </a:t>
            </a:r>
            <a:r>
              <a:rPr lang="en-US" sz="2300" dirty="0" err="1"/>
              <a:t>сопровождается</a:t>
            </a:r>
            <a:r>
              <a:rPr lang="en-US" sz="2300" dirty="0"/>
              <a:t> </a:t>
            </a:r>
            <a:r>
              <a:rPr lang="en-US" sz="2300" dirty="0" err="1"/>
              <a:t>потерями</a:t>
            </a:r>
            <a:r>
              <a:rPr lang="en-US" sz="2300" dirty="0"/>
              <a:t> </a:t>
            </a:r>
            <a:r>
              <a:rPr lang="en-US" sz="2300" dirty="0" err="1"/>
              <a:t>на</a:t>
            </a:r>
            <a:r>
              <a:rPr lang="en-US" sz="2300" dirty="0"/>
              <a:t> </a:t>
            </a:r>
            <a:r>
              <a:rPr lang="en-US" sz="2300" dirty="0" err="1"/>
              <a:t>сопротивлении</a:t>
            </a:r>
            <a:r>
              <a:rPr lang="en-US" sz="2300" dirty="0"/>
              <a:t>, </a:t>
            </a:r>
            <a:r>
              <a:rPr lang="en-US" sz="2300" dirty="0" err="1"/>
              <a:t>вследствие</a:t>
            </a:r>
            <a:r>
              <a:rPr lang="en-US" sz="2300" dirty="0"/>
              <a:t> </a:t>
            </a:r>
            <a:r>
              <a:rPr lang="en-US" sz="2300" dirty="0" err="1"/>
              <a:t>чего</a:t>
            </a:r>
            <a:r>
              <a:rPr lang="en-US" sz="2300" dirty="0"/>
              <a:t> </a:t>
            </a:r>
            <a:r>
              <a:rPr lang="en-US" sz="2300" dirty="0" err="1"/>
              <a:t>от</a:t>
            </a:r>
            <a:r>
              <a:rPr lang="en-US" sz="2300" dirty="0"/>
              <a:t>   </a:t>
            </a:r>
            <a:r>
              <a:rPr lang="en-US" sz="2300" dirty="0" err="1"/>
              <a:t>амплитуда</a:t>
            </a:r>
            <a:r>
              <a:rPr lang="en-US" sz="2300" dirty="0"/>
              <a:t> </a:t>
            </a:r>
            <a:r>
              <a:rPr lang="en-US" sz="2300" dirty="0" err="1"/>
              <a:t>колебаний</a:t>
            </a:r>
            <a:r>
              <a:rPr lang="en-US" sz="2300" dirty="0"/>
              <a:t> </a:t>
            </a:r>
            <a:r>
              <a:rPr lang="en-US" sz="2300" dirty="0" err="1"/>
              <a:t>уменьшается</a:t>
            </a:r>
            <a:r>
              <a:rPr lang="en-US" sz="2300" dirty="0"/>
              <a:t> </a:t>
            </a:r>
            <a:r>
              <a:rPr lang="en-US" sz="2300" dirty="0" err="1"/>
              <a:t>от</a:t>
            </a:r>
            <a:r>
              <a:rPr lang="en-US" sz="2300" dirty="0"/>
              <a:t> </a:t>
            </a:r>
            <a:r>
              <a:rPr lang="en-US" sz="2300" dirty="0" err="1"/>
              <a:t>периода</a:t>
            </a:r>
            <a:r>
              <a:rPr lang="en-US" sz="2300" dirty="0"/>
              <a:t> к </a:t>
            </a:r>
            <a:r>
              <a:rPr lang="en-US" sz="2300" dirty="0" err="1"/>
              <a:t>периоду</a:t>
            </a:r>
            <a:r>
              <a:rPr lang="en-US" sz="2300" dirty="0"/>
              <a:t> </a:t>
            </a:r>
            <a:r>
              <a:rPr lang="en-US" sz="2300" dirty="0" err="1"/>
              <a:t>или</a:t>
            </a:r>
            <a:r>
              <a:rPr lang="en-US" sz="2300" dirty="0"/>
              <a:t>, </a:t>
            </a:r>
            <a:r>
              <a:rPr lang="en-US" sz="2300" dirty="0" err="1"/>
              <a:t>как</a:t>
            </a:r>
            <a:r>
              <a:rPr lang="en-US" sz="2300" dirty="0"/>
              <a:t> </a:t>
            </a:r>
            <a:r>
              <a:rPr lang="en-US" sz="2300" dirty="0" err="1"/>
              <a:t>говорят</a:t>
            </a:r>
            <a:r>
              <a:rPr lang="en-US" sz="2300" dirty="0"/>
              <a:t>, </a:t>
            </a:r>
            <a:r>
              <a:rPr lang="en-US" sz="2300" dirty="0" err="1"/>
              <a:t>свободные</a:t>
            </a:r>
            <a:r>
              <a:rPr lang="en-US" sz="2300" dirty="0"/>
              <a:t> </a:t>
            </a:r>
            <a:r>
              <a:rPr lang="en-US" sz="2300" dirty="0" err="1"/>
              <a:t>колебания</a:t>
            </a:r>
            <a:r>
              <a:rPr lang="en-US" sz="2300" dirty="0"/>
              <a:t> в </a:t>
            </a:r>
            <a:r>
              <a:rPr lang="en-US" sz="2300" dirty="0" err="1"/>
              <a:t>реальном</a:t>
            </a:r>
            <a:r>
              <a:rPr lang="en-US" sz="2300" dirty="0"/>
              <a:t> </a:t>
            </a:r>
            <a:r>
              <a:rPr lang="en-US" sz="2300" dirty="0" err="1"/>
              <a:t>контуре</a:t>
            </a:r>
            <a:r>
              <a:rPr lang="en-US" sz="2300" dirty="0"/>
              <a:t> </a:t>
            </a:r>
            <a:r>
              <a:rPr lang="en-US" sz="2300" dirty="0" err="1"/>
              <a:t>имеют</a:t>
            </a:r>
            <a:r>
              <a:rPr lang="en-US" sz="2300" dirty="0"/>
              <a:t> </a:t>
            </a:r>
            <a:r>
              <a:rPr lang="en-US" sz="2300" dirty="0" err="1"/>
              <a:t>затухающий</a:t>
            </a:r>
            <a:r>
              <a:rPr lang="en-US" sz="2300" dirty="0"/>
              <a:t> </a:t>
            </a:r>
            <a:r>
              <a:rPr lang="en-US" sz="2300" dirty="0" err="1"/>
              <a:t>характер</a:t>
            </a:r>
            <a:r>
              <a:rPr lang="en-US" sz="2300" dirty="0"/>
              <a:t>.</a:t>
            </a:r>
          </a:p>
          <a:p>
            <a:pPr>
              <a:lnSpc>
                <a:spcPct val="90000"/>
              </a:lnSpc>
            </a:pPr>
            <a:endParaRPr lang="en-US" sz="230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DDDFCEF-D5C9-BE40-9979-57040F021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733583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714268B-8C50-CA4E-9D9C-55342903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925974" y="0"/>
            <a:ext cx="3266026" cy="6858001"/>
            <a:chOff x="8925974" y="0"/>
            <a:chExt cx="3266026" cy="6858001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ABEF35D-F220-CC47-918A-86AD6DB4D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057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C00E500B-D6E7-C64D-BB6C-BCC4F8B7B8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922" y="6295076"/>
              <a:ext cx="539078" cy="562924"/>
            </a:xfrm>
            <a:custGeom>
              <a:avLst/>
              <a:gdLst>
                <a:gd name="connsiteX0" fmla="*/ 539078 w 539078"/>
                <a:gd name="connsiteY0" fmla="*/ 0 h 562924"/>
                <a:gd name="connsiteX1" fmla="*/ 539078 w 539078"/>
                <a:gd name="connsiteY1" fmla="*/ 562924 h 562924"/>
                <a:gd name="connsiteX2" fmla="*/ 22 w 539078"/>
                <a:gd name="connsiteY2" fmla="*/ 562924 h 562924"/>
                <a:gd name="connsiteX3" fmla="*/ 0 w 539078"/>
                <a:gd name="connsiteY3" fmla="*/ 562712 h 562924"/>
                <a:gd name="connsiteX4" fmla="*/ 451422 w 539078"/>
                <a:gd name="connsiteY4" fmla="*/ 8836 h 56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078" h="562924">
                  <a:moveTo>
                    <a:pt x="539078" y="0"/>
                  </a:moveTo>
                  <a:lnTo>
                    <a:pt x="539078" y="562924"/>
                  </a:lnTo>
                  <a:lnTo>
                    <a:pt x="22" y="562924"/>
                  </a:lnTo>
                  <a:lnTo>
                    <a:pt x="0" y="562712"/>
                  </a:lnTo>
                  <a:cubicBezTo>
                    <a:pt x="0" y="289501"/>
                    <a:pt x="193796" y="61554"/>
                    <a:pt x="451422" y="88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8" name="Freeform 37">
              <a:extLst>
                <a:ext uri="{FF2B5EF4-FFF2-40B4-BE49-F238E27FC236}">
                  <a16:creationId xmlns:a16="http://schemas.microsoft.com/office/drawing/2014/main" id="{E738F114-63E2-2F46-879C-39082E11D3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922" y="3552046"/>
              <a:ext cx="539078" cy="1125424"/>
            </a:xfrm>
            <a:custGeom>
              <a:avLst/>
              <a:gdLst>
                <a:gd name="connsiteX0" fmla="*/ 539078 w 539078"/>
                <a:gd name="connsiteY0" fmla="*/ 0 h 1125424"/>
                <a:gd name="connsiteX1" fmla="*/ 539078 w 539078"/>
                <a:gd name="connsiteY1" fmla="*/ 1125424 h 1125424"/>
                <a:gd name="connsiteX2" fmla="*/ 451423 w 539078"/>
                <a:gd name="connsiteY2" fmla="*/ 1116588 h 1125424"/>
                <a:gd name="connsiteX3" fmla="*/ 0 w 539078"/>
                <a:gd name="connsiteY3" fmla="*/ 562712 h 1125424"/>
                <a:gd name="connsiteX4" fmla="*/ 451423 w 539078"/>
                <a:gd name="connsiteY4" fmla="*/ 8836 h 1125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078" h="1125424">
                  <a:moveTo>
                    <a:pt x="539078" y="0"/>
                  </a:moveTo>
                  <a:lnTo>
                    <a:pt x="539078" y="1125424"/>
                  </a:lnTo>
                  <a:lnTo>
                    <a:pt x="451423" y="1116588"/>
                  </a:lnTo>
                  <a:cubicBezTo>
                    <a:pt x="193797" y="1063870"/>
                    <a:pt x="0" y="835923"/>
                    <a:pt x="0" y="562712"/>
                  </a:cubicBezTo>
                  <a:cubicBezTo>
                    <a:pt x="0" y="289501"/>
                    <a:pt x="193797" y="61554"/>
                    <a:pt x="451423" y="88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Freeform 38">
              <a:extLst>
                <a:ext uri="{FF2B5EF4-FFF2-40B4-BE49-F238E27FC236}">
                  <a16:creationId xmlns:a16="http://schemas.microsoft.com/office/drawing/2014/main" id="{02D7001E-46DE-6140-8803-620C53392C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922" y="2180532"/>
              <a:ext cx="539078" cy="1125425"/>
            </a:xfrm>
            <a:custGeom>
              <a:avLst/>
              <a:gdLst>
                <a:gd name="connsiteX0" fmla="*/ 539078 w 539078"/>
                <a:gd name="connsiteY0" fmla="*/ 0 h 1125425"/>
                <a:gd name="connsiteX1" fmla="*/ 539078 w 539078"/>
                <a:gd name="connsiteY1" fmla="*/ 1125425 h 1125425"/>
                <a:gd name="connsiteX2" fmla="*/ 451423 w 539078"/>
                <a:gd name="connsiteY2" fmla="*/ 1116588 h 1125425"/>
                <a:gd name="connsiteX3" fmla="*/ 0 w 539078"/>
                <a:gd name="connsiteY3" fmla="*/ 562712 h 1125425"/>
                <a:gd name="connsiteX4" fmla="*/ 451423 w 539078"/>
                <a:gd name="connsiteY4" fmla="*/ 8836 h 112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078" h="1125425">
                  <a:moveTo>
                    <a:pt x="539078" y="0"/>
                  </a:moveTo>
                  <a:lnTo>
                    <a:pt x="539078" y="1125425"/>
                  </a:lnTo>
                  <a:lnTo>
                    <a:pt x="451423" y="1116588"/>
                  </a:lnTo>
                  <a:cubicBezTo>
                    <a:pt x="193797" y="1063870"/>
                    <a:pt x="0" y="835923"/>
                    <a:pt x="0" y="562712"/>
                  </a:cubicBezTo>
                  <a:cubicBezTo>
                    <a:pt x="0" y="289502"/>
                    <a:pt x="193797" y="61554"/>
                    <a:pt x="451423" y="88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Freeform 39">
              <a:extLst>
                <a:ext uri="{FF2B5EF4-FFF2-40B4-BE49-F238E27FC236}">
                  <a16:creationId xmlns:a16="http://schemas.microsoft.com/office/drawing/2014/main" id="{BD55182B-F5B7-BC4D-9649-D3A17486E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922" y="0"/>
              <a:ext cx="539078" cy="562926"/>
            </a:xfrm>
            <a:custGeom>
              <a:avLst/>
              <a:gdLst>
                <a:gd name="connsiteX0" fmla="*/ 22 w 539078"/>
                <a:gd name="connsiteY0" fmla="*/ 0 h 562926"/>
                <a:gd name="connsiteX1" fmla="*/ 539078 w 539078"/>
                <a:gd name="connsiteY1" fmla="*/ 0 h 562926"/>
                <a:gd name="connsiteX2" fmla="*/ 539078 w 539078"/>
                <a:gd name="connsiteY2" fmla="*/ 562926 h 562926"/>
                <a:gd name="connsiteX3" fmla="*/ 451423 w 539078"/>
                <a:gd name="connsiteY3" fmla="*/ 554090 h 562926"/>
                <a:gd name="connsiteX4" fmla="*/ 0 w 539078"/>
                <a:gd name="connsiteY4" fmla="*/ 214 h 56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078" h="562926">
                  <a:moveTo>
                    <a:pt x="22" y="0"/>
                  </a:moveTo>
                  <a:lnTo>
                    <a:pt x="539078" y="0"/>
                  </a:lnTo>
                  <a:lnTo>
                    <a:pt x="539078" y="562926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E2A11AC1-65D6-254F-8C03-98312331D6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5976" y="0"/>
              <a:ext cx="1130725" cy="565362"/>
            </a:xfrm>
            <a:custGeom>
              <a:avLst/>
              <a:gdLst>
                <a:gd name="connsiteX0" fmla="*/ 0 w 1130725"/>
                <a:gd name="connsiteY0" fmla="*/ 0 h 565362"/>
                <a:gd name="connsiteX1" fmla="*/ 25420 w 1130725"/>
                <a:gd name="connsiteY1" fmla="*/ 0 h 565362"/>
                <a:gd name="connsiteX2" fmla="*/ 36369 w 1130725"/>
                <a:gd name="connsiteY2" fmla="*/ 108609 h 565362"/>
                <a:gd name="connsiteX3" fmla="*/ 565363 w 1130725"/>
                <a:gd name="connsiteY3" fmla="*/ 539750 h 565362"/>
                <a:gd name="connsiteX4" fmla="*/ 1094356 w 1130725"/>
                <a:gd name="connsiteY4" fmla="*/ 108609 h 565362"/>
                <a:gd name="connsiteX5" fmla="*/ 1105305 w 1130725"/>
                <a:gd name="connsiteY5" fmla="*/ 0 h 565362"/>
                <a:gd name="connsiteX6" fmla="*/ 1130725 w 1130725"/>
                <a:gd name="connsiteY6" fmla="*/ 0 h 565362"/>
                <a:gd name="connsiteX7" fmla="*/ 565363 w 1130725"/>
                <a:gd name="connsiteY7" fmla="*/ 565362 h 565362"/>
                <a:gd name="connsiteX8" fmla="*/ 0 w 1130725"/>
                <a:gd name="connsiteY8" fmla="*/ 0 h 56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725" h="565362">
                  <a:moveTo>
                    <a:pt x="0" y="0"/>
                  </a:moveTo>
                  <a:lnTo>
                    <a:pt x="25420" y="0"/>
                  </a:lnTo>
                  <a:lnTo>
                    <a:pt x="36369" y="108609"/>
                  </a:lnTo>
                  <a:cubicBezTo>
                    <a:pt x="86718" y="354660"/>
                    <a:pt x="304425" y="539750"/>
                    <a:pt x="565363" y="539750"/>
                  </a:cubicBezTo>
                  <a:cubicBezTo>
                    <a:pt x="826300" y="539750"/>
                    <a:pt x="1044007" y="354660"/>
                    <a:pt x="1094356" y="108609"/>
                  </a:cubicBezTo>
                  <a:lnTo>
                    <a:pt x="1105305" y="0"/>
                  </a:lnTo>
                  <a:lnTo>
                    <a:pt x="1130725" y="0"/>
                  </a:lnTo>
                  <a:cubicBezTo>
                    <a:pt x="1130725" y="312241"/>
                    <a:pt x="877604" y="565362"/>
                    <a:pt x="565363" y="565362"/>
                  </a:cubicBezTo>
                  <a:cubicBezTo>
                    <a:pt x="253121" y="565362"/>
                    <a:pt x="0" y="31224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Freeform 41">
              <a:extLst>
                <a:ext uri="{FF2B5EF4-FFF2-40B4-BE49-F238E27FC236}">
                  <a16:creationId xmlns:a16="http://schemas.microsoft.com/office/drawing/2014/main" id="{3F2B5374-F243-F34E-BC5C-861BA70ECA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805" y="0"/>
              <a:ext cx="1130726" cy="565362"/>
            </a:xfrm>
            <a:custGeom>
              <a:avLst/>
              <a:gdLst>
                <a:gd name="connsiteX0" fmla="*/ 0 w 1130726"/>
                <a:gd name="connsiteY0" fmla="*/ 0 h 565362"/>
                <a:gd name="connsiteX1" fmla="*/ 25421 w 1130726"/>
                <a:gd name="connsiteY1" fmla="*/ 0 h 565362"/>
                <a:gd name="connsiteX2" fmla="*/ 36370 w 1130726"/>
                <a:gd name="connsiteY2" fmla="*/ 108609 h 565362"/>
                <a:gd name="connsiteX3" fmla="*/ 565364 w 1130726"/>
                <a:gd name="connsiteY3" fmla="*/ 539750 h 565362"/>
                <a:gd name="connsiteX4" fmla="*/ 1094357 w 1130726"/>
                <a:gd name="connsiteY4" fmla="*/ 108609 h 565362"/>
                <a:gd name="connsiteX5" fmla="*/ 1105306 w 1130726"/>
                <a:gd name="connsiteY5" fmla="*/ 0 h 565362"/>
                <a:gd name="connsiteX6" fmla="*/ 1130726 w 1130726"/>
                <a:gd name="connsiteY6" fmla="*/ 0 h 565362"/>
                <a:gd name="connsiteX7" fmla="*/ 565364 w 1130726"/>
                <a:gd name="connsiteY7" fmla="*/ 565362 h 565362"/>
                <a:gd name="connsiteX8" fmla="*/ 0 w 1130726"/>
                <a:gd name="connsiteY8" fmla="*/ 0 h 56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726" h="565362">
                  <a:moveTo>
                    <a:pt x="0" y="0"/>
                  </a:moveTo>
                  <a:lnTo>
                    <a:pt x="25421" y="0"/>
                  </a:lnTo>
                  <a:lnTo>
                    <a:pt x="36370" y="108609"/>
                  </a:lnTo>
                  <a:cubicBezTo>
                    <a:pt x="86719" y="354660"/>
                    <a:pt x="304426" y="539750"/>
                    <a:pt x="565364" y="539750"/>
                  </a:cubicBezTo>
                  <a:cubicBezTo>
                    <a:pt x="826301" y="539750"/>
                    <a:pt x="1044008" y="354660"/>
                    <a:pt x="1094357" y="108609"/>
                  </a:cubicBezTo>
                  <a:lnTo>
                    <a:pt x="1105306" y="0"/>
                  </a:lnTo>
                  <a:lnTo>
                    <a:pt x="1130726" y="0"/>
                  </a:lnTo>
                  <a:cubicBezTo>
                    <a:pt x="1130726" y="312241"/>
                    <a:pt x="877604" y="565362"/>
                    <a:pt x="565364" y="565362"/>
                  </a:cubicBezTo>
                  <a:cubicBezTo>
                    <a:pt x="253123" y="565362"/>
                    <a:pt x="0" y="31224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Freeform 42">
              <a:extLst>
                <a:ext uri="{FF2B5EF4-FFF2-40B4-BE49-F238E27FC236}">
                  <a16:creationId xmlns:a16="http://schemas.microsoft.com/office/drawing/2014/main" id="{84DEF8D9-0016-6E40-A7C9-BF7C523F8B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5636" y="809288"/>
              <a:ext cx="536364" cy="1124878"/>
            </a:xfrm>
            <a:custGeom>
              <a:avLst/>
              <a:gdLst>
                <a:gd name="connsiteX0" fmla="*/ 536364 w 536364"/>
                <a:gd name="connsiteY0" fmla="*/ 0 h 1124878"/>
                <a:gd name="connsiteX1" fmla="*/ 536364 w 536364"/>
                <a:gd name="connsiteY1" fmla="*/ 25187 h 1124878"/>
                <a:gd name="connsiteX2" fmla="*/ 456541 w 536364"/>
                <a:gd name="connsiteY2" fmla="*/ 33233 h 1124878"/>
                <a:gd name="connsiteX3" fmla="*/ 25399 w 536364"/>
                <a:gd name="connsiteY3" fmla="*/ 562226 h 1124878"/>
                <a:gd name="connsiteX4" fmla="*/ 456541 w 536364"/>
                <a:gd name="connsiteY4" fmla="*/ 1091219 h 1124878"/>
                <a:gd name="connsiteX5" fmla="*/ 536364 w 536364"/>
                <a:gd name="connsiteY5" fmla="*/ 1099266 h 1124878"/>
                <a:gd name="connsiteX6" fmla="*/ 536364 w 536364"/>
                <a:gd name="connsiteY6" fmla="*/ 1124878 h 1124878"/>
                <a:gd name="connsiteX7" fmla="*/ 451423 w 536364"/>
                <a:gd name="connsiteY7" fmla="*/ 1116315 h 1124878"/>
                <a:gd name="connsiteX8" fmla="*/ 0 w 536364"/>
                <a:gd name="connsiteY8" fmla="*/ 562439 h 1124878"/>
                <a:gd name="connsiteX9" fmla="*/ 451423 w 536364"/>
                <a:gd name="connsiteY9" fmla="*/ 8563 h 112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364" h="1124878">
                  <a:moveTo>
                    <a:pt x="536364" y="0"/>
                  </a:moveTo>
                  <a:lnTo>
                    <a:pt x="536364" y="25187"/>
                  </a:lnTo>
                  <a:lnTo>
                    <a:pt x="456541" y="33233"/>
                  </a:lnTo>
                  <a:cubicBezTo>
                    <a:pt x="210489" y="83583"/>
                    <a:pt x="25399" y="301290"/>
                    <a:pt x="25399" y="562226"/>
                  </a:cubicBezTo>
                  <a:cubicBezTo>
                    <a:pt x="25399" y="823163"/>
                    <a:pt x="210489" y="1040870"/>
                    <a:pt x="456541" y="1091219"/>
                  </a:cubicBezTo>
                  <a:lnTo>
                    <a:pt x="536364" y="1099266"/>
                  </a:lnTo>
                  <a:lnTo>
                    <a:pt x="536364" y="1124878"/>
                  </a:lnTo>
                  <a:lnTo>
                    <a:pt x="451423" y="1116315"/>
                  </a:lnTo>
                  <a:cubicBezTo>
                    <a:pt x="193797" y="1063597"/>
                    <a:pt x="0" y="835650"/>
                    <a:pt x="0" y="562439"/>
                  </a:cubicBezTo>
                  <a:cubicBezTo>
                    <a:pt x="0" y="289228"/>
                    <a:pt x="193797" y="61281"/>
                    <a:pt x="451423" y="85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4" name="Freeform 43">
              <a:extLst>
                <a:ext uri="{FF2B5EF4-FFF2-40B4-BE49-F238E27FC236}">
                  <a16:creationId xmlns:a16="http://schemas.microsoft.com/office/drawing/2014/main" id="{7A87F92E-7BB7-CF40-B9F4-F6A76E480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805" y="2178092"/>
              <a:ext cx="1130726" cy="1130724"/>
            </a:xfrm>
            <a:custGeom>
              <a:avLst/>
              <a:gdLst>
                <a:gd name="connsiteX0" fmla="*/ 565363 w 1130726"/>
                <a:gd name="connsiteY0" fmla="*/ 25186 h 1130724"/>
                <a:gd name="connsiteX1" fmla="*/ 25399 w 1130726"/>
                <a:gd name="connsiteY1" fmla="*/ 565149 h 1130724"/>
                <a:gd name="connsiteX2" fmla="*/ 565363 w 1130726"/>
                <a:gd name="connsiteY2" fmla="*/ 1105112 h 1130724"/>
                <a:gd name="connsiteX3" fmla="*/ 1105327 w 1130726"/>
                <a:gd name="connsiteY3" fmla="*/ 565149 h 1130724"/>
                <a:gd name="connsiteX4" fmla="*/ 565363 w 1130726"/>
                <a:gd name="connsiteY4" fmla="*/ 25186 h 1130724"/>
                <a:gd name="connsiteX5" fmla="*/ 565363 w 1130726"/>
                <a:gd name="connsiteY5" fmla="*/ 0 h 1130724"/>
                <a:gd name="connsiteX6" fmla="*/ 1130726 w 1130726"/>
                <a:gd name="connsiteY6" fmla="*/ 565362 h 1130724"/>
                <a:gd name="connsiteX7" fmla="*/ 565363 w 1130726"/>
                <a:gd name="connsiteY7" fmla="*/ 1130724 h 1130724"/>
                <a:gd name="connsiteX8" fmla="*/ 0 w 1130726"/>
                <a:gd name="connsiteY8" fmla="*/ 565362 h 1130724"/>
                <a:gd name="connsiteX9" fmla="*/ 565363 w 1130726"/>
                <a:gd name="connsiteY9" fmla="*/ 0 h 113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26" h="1130724">
                  <a:moveTo>
                    <a:pt x="565363" y="25186"/>
                  </a:moveTo>
                  <a:cubicBezTo>
                    <a:pt x="267149" y="25186"/>
                    <a:pt x="25399" y="266936"/>
                    <a:pt x="25399" y="565149"/>
                  </a:cubicBezTo>
                  <a:cubicBezTo>
                    <a:pt x="25399" y="863362"/>
                    <a:pt x="267149" y="1105112"/>
                    <a:pt x="565363" y="1105112"/>
                  </a:cubicBezTo>
                  <a:cubicBezTo>
                    <a:pt x="863577" y="1105112"/>
                    <a:pt x="1105327" y="863362"/>
                    <a:pt x="1105327" y="565149"/>
                  </a:cubicBezTo>
                  <a:cubicBezTo>
                    <a:pt x="1105327" y="266936"/>
                    <a:pt x="863577" y="25186"/>
                    <a:pt x="565363" y="25186"/>
                  </a:cubicBezTo>
                  <a:close/>
                  <a:moveTo>
                    <a:pt x="565363" y="0"/>
                  </a:moveTo>
                  <a:cubicBezTo>
                    <a:pt x="877604" y="0"/>
                    <a:pt x="1130726" y="253121"/>
                    <a:pt x="1130726" y="565362"/>
                  </a:cubicBezTo>
                  <a:cubicBezTo>
                    <a:pt x="1130726" y="877603"/>
                    <a:pt x="877604" y="1130724"/>
                    <a:pt x="565363" y="1130724"/>
                  </a:cubicBezTo>
                  <a:cubicBezTo>
                    <a:pt x="253122" y="1130724"/>
                    <a:pt x="0" y="877603"/>
                    <a:pt x="0" y="565362"/>
                  </a:cubicBezTo>
                  <a:cubicBezTo>
                    <a:pt x="0" y="253121"/>
                    <a:pt x="253122" y="0"/>
                    <a:pt x="5653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Freeform 44">
              <a:extLst>
                <a:ext uri="{FF2B5EF4-FFF2-40B4-BE49-F238E27FC236}">
                  <a16:creationId xmlns:a16="http://schemas.microsoft.com/office/drawing/2014/main" id="{3956B80A-36C5-A84F-A57F-2264B34600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5974" y="806365"/>
              <a:ext cx="1130726" cy="1130724"/>
            </a:xfrm>
            <a:custGeom>
              <a:avLst/>
              <a:gdLst>
                <a:gd name="connsiteX0" fmla="*/ 565363 w 1130726"/>
                <a:gd name="connsiteY0" fmla="*/ 25186 h 1130724"/>
                <a:gd name="connsiteX1" fmla="*/ 25399 w 1130726"/>
                <a:gd name="connsiteY1" fmla="*/ 565149 h 1130724"/>
                <a:gd name="connsiteX2" fmla="*/ 565363 w 1130726"/>
                <a:gd name="connsiteY2" fmla="*/ 1105112 h 1130724"/>
                <a:gd name="connsiteX3" fmla="*/ 1105327 w 1130726"/>
                <a:gd name="connsiteY3" fmla="*/ 565149 h 1130724"/>
                <a:gd name="connsiteX4" fmla="*/ 565363 w 1130726"/>
                <a:gd name="connsiteY4" fmla="*/ 25186 h 1130724"/>
                <a:gd name="connsiteX5" fmla="*/ 565363 w 1130726"/>
                <a:gd name="connsiteY5" fmla="*/ 0 h 1130724"/>
                <a:gd name="connsiteX6" fmla="*/ 1130726 w 1130726"/>
                <a:gd name="connsiteY6" fmla="*/ 565362 h 1130724"/>
                <a:gd name="connsiteX7" fmla="*/ 565363 w 1130726"/>
                <a:gd name="connsiteY7" fmla="*/ 1130724 h 1130724"/>
                <a:gd name="connsiteX8" fmla="*/ 0 w 1130726"/>
                <a:gd name="connsiteY8" fmla="*/ 565362 h 1130724"/>
                <a:gd name="connsiteX9" fmla="*/ 565363 w 1130726"/>
                <a:gd name="connsiteY9" fmla="*/ 0 h 113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26" h="1130724">
                  <a:moveTo>
                    <a:pt x="565363" y="25186"/>
                  </a:moveTo>
                  <a:cubicBezTo>
                    <a:pt x="267149" y="25186"/>
                    <a:pt x="25399" y="266936"/>
                    <a:pt x="25399" y="565149"/>
                  </a:cubicBezTo>
                  <a:cubicBezTo>
                    <a:pt x="25399" y="863362"/>
                    <a:pt x="267149" y="1105112"/>
                    <a:pt x="565363" y="1105112"/>
                  </a:cubicBezTo>
                  <a:cubicBezTo>
                    <a:pt x="863577" y="1105112"/>
                    <a:pt x="1105327" y="863362"/>
                    <a:pt x="1105327" y="565149"/>
                  </a:cubicBezTo>
                  <a:cubicBezTo>
                    <a:pt x="1105327" y="266936"/>
                    <a:pt x="863577" y="25186"/>
                    <a:pt x="565363" y="25186"/>
                  </a:cubicBezTo>
                  <a:close/>
                  <a:moveTo>
                    <a:pt x="565363" y="0"/>
                  </a:moveTo>
                  <a:cubicBezTo>
                    <a:pt x="877604" y="0"/>
                    <a:pt x="1130726" y="253121"/>
                    <a:pt x="1130726" y="565362"/>
                  </a:cubicBezTo>
                  <a:cubicBezTo>
                    <a:pt x="1130726" y="877603"/>
                    <a:pt x="877604" y="1130724"/>
                    <a:pt x="565363" y="1130724"/>
                  </a:cubicBezTo>
                  <a:cubicBezTo>
                    <a:pt x="253122" y="1130724"/>
                    <a:pt x="0" y="877603"/>
                    <a:pt x="0" y="565362"/>
                  </a:cubicBezTo>
                  <a:cubicBezTo>
                    <a:pt x="0" y="253121"/>
                    <a:pt x="253122" y="0"/>
                    <a:pt x="5653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F3F753EA-9ED0-B749-B25F-1D359659FB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805" y="3549819"/>
              <a:ext cx="1130726" cy="1130724"/>
            </a:xfrm>
            <a:custGeom>
              <a:avLst/>
              <a:gdLst>
                <a:gd name="connsiteX0" fmla="*/ 565363 w 1130726"/>
                <a:gd name="connsiteY0" fmla="*/ 25186 h 1130724"/>
                <a:gd name="connsiteX1" fmla="*/ 25399 w 1130726"/>
                <a:gd name="connsiteY1" fmla="*/ 565149 h 1130724"/>
                <a:gd name="connsiteX2" fmla="*/ 565363 w 1130726"/>
                <a:gd name="connsiteY2" fmla="*/ 1105112 h 1130724"/>
                <a:gd name="connsiteX3" fmla="*/ 1105327 w 1130726"/>
                <a:gd name="connsiteY3" fmla="*/ 565149 h 1130724"/>
                <a:gd name="connsiteX4" fmla="*/ 565363 w 1130726"/>
                <a:gd name="connsiteY4" fmla="*/ 25186 h 1130724"/>
                <a:gd name="connsiteX5" fmla="*/ 565363 w 1130726"/>
                <a:gd name="connsiteY5" fmla="*/ 0 h 1130724"/>
                <a:gd name="connsiteX6" fmla="*/ 1130726 w 1130726"/>
                <a:gd name="connsiteY6" fmla="*/ 565362 h 1130724"/>
                <a:gd name="connsiteX7" fmla="*/ 565363 w 1130726"/>
                <a:gd name="connsiteY7" fmla="*/ 1130724 h 1130724"/>
                <a:gd name="connsiteX8" fmla="*/ 0 w 1130726"/>
                <a:gd name="connsiteY8" fmla="*/ 565362 h 1130724"/>
                <a:gd name="connsiteX9" fmla="*/ 565363 w 1130726"/>
                <a:gd name="connsiteY9" fmla="*/ 0 h 113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26" h="1130724">
                  <a:moveTo>
                    <a:pt x="565363" y="25186"/>
                  </a:moveTo>
                  <a:cubicBezTo>
                    <a:pt x="267149" y="25186"/>
                    <a:pt x="25399" y="266936"/>
                    <a:pt x="25399" y="565149"/>
                  </a:cubicBezTo>
                  <a:cubicBezTo>
                    <a:pt x="25399" y="863362"/>
                    <a:pt x="267149" y="1105112"/>
                    <a:pt x="565363" y="1105112"/>
                  </a:cubicBezTo>
                  <a:cubicBezTo>
                    <a:pt x="863577" y="1105112"/>
                    <a:pt x="1105327" y="863362"/>
                    <a:pt x="1105327" y="565149"/>
                  </a:cubicBezTo>
                  <a:cubicBezTo>
                    <a:pt x="1105327" y="266936"/>
                    <a:pt x="863577" y="25186"/>
                    <a:pt x="565363" y="25186"/>
                  </a:cubicBezTo>
                  <a:close/>
                  <a:moveTo>
                    <a:pt x="565363" y="0"/>
                  </a:moveTo>
                  <a:cubicBezTo>
                    <a:pt x="877604" y="0"/>
                    <a:pt x="1130726" y="253121"/>
                    <a:pt x="1130726" y="565362"/>
                  </a:cubicBezTo>
                  <a:cubicBezTo>
                    <a:pt x="1130726" y="877603"/>
                    <a:pt x="877604" y="1130724"/>
                    <a:pt x="565363" y="1130724"/>
                  </a:cubicBezTo>
                  <a:cubicBezTo>
                    <a:pt x="253122" y="1130724"/>
                    <a:pt x="0" y="877603"/>
                    <a:pt x="0" y="565362"/>
                  </a:cubicBezTo>
                  <a:cubicBezTo>
                    <a:pt x="0" y="253121"/>
                    <a:pt x="253122" y="0"/>
                    <a:pt x="5653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Freeform 46">
              <a:extLst>
                <a:ext uri="{FF2B5EF4-FFF2-40B4-BE49-F238E27FC236}">
                  <a16:creationId xmlns:a16="http://schemas.microsoft.com/office/drawing/2014/main" id="{4C348B07-3AA5-3142-A06C-D2FAA39227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5636" y="4924471"/>
              <a:ext cx="536364" cy="1124877"/>
            </a:xfrm>
            <a:custGeom>
              <a:avLst/>
              <a:gdLst>
                <a:gd name="connsiteX0" fmla="*/ 536364 w 536364"/>
                <a:gd name="connsiteY0" fmla="*/ 0 h 1124877"/>
                <a:gd name="connsiteX1" fmla="*/ 536364 w 536364"/>
                <a:gd name="connsiteY1" fmla="*/ 25186 h 1124877"/>
                <a:gd name="connsiteX2" fmla="*/ 456541 w 536364"/>
                <a:gd name="connsiteY2" fmla="*/ 33232 h 1124877"/>
                <a:gd name="connsiteX3" fmla="*/ 25399 w 536364"/>
                <a:gd name="connsiteY3" fmla="*/ 562225 h 1124877"/>
                <a:gd name="connsiteX4" fmla="*/ 456541 w 536364"/>
                <a:gd name="connsiteY4" fmla="*/ 1091218 h 1124877"/>
                <a:gd name="connsiteX5" fmla="*/ 536364 w 536364"/>
                <a:gd name="connsiteY5" fmla="*/ 1099265 h 1124877"/>
                <a:gd name="connsiteX6" fmla="*/ 536364 w 536364"/>
                <a:gd name="connsiteY6" fmla="*/ 1124877 h 1124877"/>
                <a:gd name="connsiteX7" fmla="*/ 451423 w 536364"/>
                <a:gd name="connsiteY7" fmla="*/ 1116314 h 1124877"/>
                <a:gd name="connsiteX8" fmla="*/ 0 w 536364"/>
                <a:gd name="connsiteY8" fmla="*/ 562438 h 1124877"/>
                <a:gd name="connsiteX9" fmla="*/ 451423 w 536364"/>
                <a:gd name="connsiteY9" fmla="*/ 8562 h 112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364" h="1124877">
                  <a:moveTo>
                    <a:pt x="536364" y="0"/>
                  </a:moveTo>
                  <a:lnTo>
                    <a:pt x="536364" y="25186"/>
                  </a:lnTo>
                  <a:lnTo>
                    <a:pt x="456541" y="33232"/>
                  </a:lnTo>
                  <a:cubicBezTo>
                    <a:pt x="210489" y="83582"/>
                    <a:pt x="25399" y="301289"/>
                    <a:pt x="25399" y="562225"/>
                  </a:cubicBezTo>
                  <a:cubicBezTo>
                    <a:pt x="25399" y="823162"/>
                    <a:pt x="210489" y="1040869"/>
                    <a:pt x="456541" y="1091218"/>
                  </a:cubicBezTo>
                  <a:lnTo>
                    <a:pt x="536364" y="1099265"/>
                  </a:lnTo>
                  <a:lnTo>
                    <a:pt x="536364" y="1124877"/>
                  </a:lnTo>
                  <a:lnTo>
                    <a:pt x="451423" y="1116314"/>
                  </a:lnTo>
                  <a:cubicBezTo>
                    <a:pt x="193797" y="1063596"/>
                    <a:pt x="0" y="835649"/>
                    <a:pt x="0" y="562438"/>
                  </a:cubicBezTo>
                  <a:cubicBezTo>
                    <a:pt x="0" y="289227"/>
                    <a:pt x="193797" y="61280"/>
                    <a:pt x="451423" y="85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Freeform 47">
              <a:extLst>
                <a:ext uri="{FF2B5EF4-FFF2-40B4-BE49-F238E27FC236}">
                  <a16:creationId xmlns:a16="http://schemas.microsoft.com/office/drawing/2014/main" id="{C3ED9540-E9D6-9D41-994B-55874068AF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869" y="6293274"/>
              <a:ext cx="1130598" cy="564727"/>
            </a:xfrm>
            <a:custGeom>
              <a:avLst/>
              <a:gdLst>
                <a:gd name="connsiteX0" fmla="*/ 565300 w 1130598"/>
                <a:gd name="connsiteY0" fmla="*/ 0 h 564727"/>
                <a:gd name="connsiteX1" fmla="*/ 1119176 w 1130598"/>
                <a:gd name="connsiteY1" fmla="*/ 451422 h 564727"/>
                <a:gd name="connsiteX2" fmla="*/ 1130598 w 1130598"/>
                <a:gd name="connsiteY2" fmla="*/ 564727 h 564727"/>
                <a:gd name="connsiteX3" fmla="*/ 1105221 w 1130598"/>
                <a:gd name="connsiteY3" fmla="*/ 564727 h 564727"/>
                <a:gd name="connsiteX4" fmla="*/ 1094293 w 1130598"/>
                <a:gd name="connsiteY4" fmla="*/ 456328 h 564727"/>
                <a:gd name="connsiteX5" fmla="*/ 565300 w 1130598"/>
                <a:gd name="connsiteY5" fmla="*/ 25186 h 564727"/>
                <a:gd name="connsiteX6" fmla="*/ 36306 w 1130598"/>
                <a:gd name="connsiteY6" fmla="*/ 456328 h 564727"/>
                <a:gd name="connsiteX7" fmla="*/ 25378 w 1130598"/>
                <a:gd name="connsiteY7" fmla="*/ 564727 h 564727"/>
                <a:gd name="connsiteX8" fmla="*/ 0 w 1130598"/>
                <a:gd name="connsiteY8" fmla="*/ 564727 h 564727"/>
                <a:gd name="connsiteX9" fmla="*/ 11423 w 1130598"/>
                <a:gd name="connsiteY9" fmla="*/ 451422 h 564727"/>
                <a:gd name="connsiteX10" fmla="*/ 565300 w 1130598"/>
                <a:gd name="connsiteY10" fmla="*/ 0 h 564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0598" h="564727">
                  <a:moveTo>
                    <a:pt x="565300" y="0"/>
                  </a:moveTo>
                  <a:cubicBezTo>
                    <a:pt x="838510" y="0"/>
                    <a:pt x="1066458" y="193796"/>
                    <a:pt x="1119176" y="451422"/>
                  </a:cubicBezTo>
                  <a:lnTo>
                    <a:pt x="1130598" y="564727"/>
                  </a:lnTo>
                  <a:lnTo>
                    <a:pt x="1105221" y="564727"/>
                  </a:lnTo>
                  <a:lnTo>
                    <a:pt x="1094293" y="456328"/>
                  </a:lnTo>
                  <a:cubicBezTo>
                    <a:pt x="1043944" y="210276"/>
                    <a:pt x="826237" y="25186"/>
                    <a:pt x="565300" y="25186"/>
                  </a:cubicBezTo>
                  <a:cubicBezTo>
                    <a:pt x="304362" y="25186"/>
                    <a:pt x="86655" y="210276"/>
                    <a:pt x="36306" y="456328"/>
                  </a:cubicBezTo>
                  <a:lnTo>
                    <a:pt x="25378" y="564727"/>
                  </a:lnTo>
                  <a:lnTo>
                    <a:pt x="0" y="564727"/>
                  </a:lnTo>
                  <a:lnTo>
                    <a:pt x="11423" y="451422"/>
                  </a:lnTo>
                  <a:cubicBezTo>
                    <a:pt x="64141" y="193796"/>
                    <a:pt x="292089" y="0"/>
                    <a:pt x="5653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828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6">
            <a:extLst>
              <a:ext uri="{FF2B5EF4-FFF2-40B4-BE49-F238E27FC236}">
                <a16:creationId xmlns:a16="http://schemas.microsoft.com/office/drawing/2014/main" id="{EB46B8FB-F6A2-5F47-A6CD-A7E17E692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54" name="Straight Connector 32">
            <a:extLst>
              <a:ext uri="{FF2B5EF4-FFF2-40B4-BE49-F238E27FC236}">
                <a16:creationId xmlns:a16="http://schemas.microsoft.com/office/drawing/2014/main" id="{D33A3282-0389-C547-8CA6-7F3E7F27B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5" name="Rectangle 34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85EB1A-B6A0-88B9-3AB7-D8C4E1229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34"/>
            <a:ext cx="7335835" cy="2866405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err="1"/>
              <a:t>Изменение</a:t>
            </a:r>
            <a:r>
              <a:rPr lang="en-US" sz="2400" dirty="0"/>
              <a:t> </a:t>
            </a:r>
            <a:r>
              <a:rPr lang="en-US" sz="2400" err="1"/>
              <a:t>амплитуды</a:t>
            </a:r>
            <a:r>
              <a:rPr lang="en-US" sz="2400" dirty="0"/>
              <a:t> </a:t>
            </a:r>
            <a:r>
              <a:rPr lang="en-US" sz="2400" err="1"/>
              <a:t>является</a:t>
            </a:r>
            <a:r>
              <a:rPr lang="en-US" sz="2400" dirty="0"/>
              <a:t> </a:t>
            </a:r>
            <a:r>
              <a:rPr lang="en-US" sz="2400" err="1"/>
              <a:t>признаком</a:t>
            </a:r>
            <a:r>
              <a:rPr lang="en-US" sz="2400" dirty="0"/>
              <a:t> </a:t>
            </a:r>
            <a:r>
              <a:rPr lang="en-US" sz="2400" err="1"/>
              <a:t>того</a:t>
            </a:r>
            <a:r>
              <a:rPr lang="en-US" sz="2400" dirty="0"/>
              <a:t>, </a:t>
            </a:r>
            <a:r>
              <a:rPr lang="en-US" sz="2400" err="1"/>
              <a:t>что</a:t>
            </a:r>
            <a:r>
              <a:rPr lang="en-US" sz="2400" dirty="0"/>
              <a:t> </a:t>
            </a:r>
            <a:r>
              <a:rPr lang="en-US" sz="2400" err="1"/>
              <a:t>полученные</a:t>
            </a:r>
            <a:r>
              <a:rPr lang="en-US" sz="2400" dirty="0"/>
              <a:t> </a:t>
            </a:r>
            <a:r>
              <a:rPr lang="en-US" sz="2400" err="1"/>
              <a:t>колебания</a:t>
            </a:r>
            <a:r>
              <a:rPr lang="en-US" sz="2400" dirty="0"/>
              <a:t> </a:t>
            </a:r>
            <a:r>
              <a:rPr lang="en-US" sz="2400" err="1"/>
              <a:t>несинусоидальные</a:t>
            </a:r>
            <a:r>
              <a:rPr lang="en-US" sz="2400" dirty="0"/>
              <a:t>. </a:t>
            </a:r>
            <a:r>
              <a:rPr lang="en-US" sz="2400" err="1"/>
              <a:t>Они</a:t>
            </a:r>
            <a:r>
              <a:rPr lang="en-US" sz="2400" dirty="0"/>
              <a:t> </a:t>
            </a:r>
            <a:r>
              <a:rPr lang="en-US" sz="2400" err="1"/>
              <a:t>отличаются</a:t>
            </a:r>
            <a:r>
              <a:rPr lang="en-US" sz="2400" dirty="0"/>
              <a:t> </a:t>
            </a:r>
            <a:r>
              <a:rPr lang="en-US" sz="2400" err="1"/>
              <a:t>от</a:t>
            </a:r>
            <a:r>
              <a:rPr lang="en-US" sz="2400" dirty="0"/>
              <a:t> </a:t>
            </a:r>
            <a:r>
              <a:rPr lang="en-US" sz="2400" err="1"/>
              <a:t>свободных</a:t>
            </a:r>
            <a:r>
              <a:rPr lang="en-US" sz="2400" dirty="0"/>
              <a:t> </a:t>
            </a:r>
            <a:r>
              <a:rPr lang="en-US" sz="2400" err="1"/>
              <a:t>колебаний</a:t>
            </a:r>
            <a:r>
              <a:rPr lang="en-US" sz="2400" dirty="0"/>
              <a:t> в </a:t>
            </a:r>
            <a:r>
              <a:rPr lang="en-US" sz="2400" err="1"/>
              <a:t>идеальном</a:t>
            </a:r>
            <a:r>
              <a:rPr lang="en-US" sz="2400" dirty="0"/>
              <a:t> </a:t>
            </a:r>
            <a:r>
              <a:rPr lang="en-US" sz="2400" err="1"/>
              <a:t>контуре</a:t>
            </a:r>
            <a:r>
              <a:rPr lang="en-US" sz="2400" dirty="0"/>
              <a:t>  </a:t>
            </a:r>
            <a:r>
              <a:rPr lang="en-US" sz="2400" err="1"/>
              <a:t>законом</a:t>
            </a:r>
            <a:r>
              <a:rPr lang="en-US" sz="2400" dirty="0"/>
              <a:t> </a:t>
            </a:r>
            <a:r>
              <a:rPr lang="en-US" sz="2400" err="1"/>
              <a:t>изменения</a:t>
            </a:r>
            <a:r>
              <a:rPr lang="en-US" sz="2400" dirty="0"/>
              <a:t> </a:t>
            </a:r>
            <a:r>
              <a:rPr lang="en-US" sz="2400" err="1"/>
              <a:t>амплитуд</a:t>
            </a:r>
            <a:r>
              <a:rPr lang="en-US" sz="2400" dirty="0"/>
              <a:t> </a:t>
            </a:r>
            <a:r>
              <a:rPr lang="en-US" sz="2400" err="1"/>
              <a:t>тока</a:t>
            </a:r>
            <a:r>
              <a:rPr lang="en-US" sz="2400" dirty="0"/>
              <a:t> и </a:t>
            </a:r>
            <a:r>
              <a:rPr lang="en-US" sz="2400" err="1"/>
              <a:t>напряжения</a:t>
            </a:r>
            <a:r>
              <a:rPr lang="en-US" sz="2400" dirty="0"/>
              <a:t> и </a:t>
            </a:r>
            <a:r>
              <a:rPr lang="en-US" sz="2400" err="1"/>
              <a:t>зависимостью</a:t>
            </a:r>
            <a:r>
              <a:rPr lang="en-US" sz="2400" dirty="0"/>
              <a:t> </a:t>
            </a:r>
            <a:r>
              <a:rPr lang="en-US" sz="2400" err="1"/>
              <a:t>частоты</a:t>
            </a:r>
            <a:r>
              <a:rPr lang="en-US" sz="2400" dirty="0"/>
              <a:t> </a:t>
            </a:r>
            <a:r>
              <a:rPr lang="en-US" sz="2400" err="1"/>
              <a:t>колебаний</a:t>
            </a:r>
            <a:r>
              <a:rPr lang="en-US" sz="2400" dirty="0"/>
              <a:t> </a:t>
            </a:r>
            <a:r>
              <a:rPr lang="en-US" sz="2400" err="1"/>
              <a:t>от</a:t>
            </a:r>
            <a:r>
              <a:rPr lang="en-US" sz="2400" dirty="0"/>
              <a:t> </a:t>
            </a:r>
            <a:r>
              <a:rPr lang="en-US" sz="2400" err="1"/>
              <a:t>параметров</a:t>
            </a:r>
            <a:r>
              <a:rPr lang="en-US" sz="2400" dirty="0"/>
              <a:t> </a:t>
            </a:r>
            <a:r>
              <a:rPr lang="en-US" sz="2400" err="1"/>
              <a:t>контура</a:t>
            </a:r>
            <a:r>
              <a:rPr lang="en-US" sz="2400" dirty="0"/>
              <a:t>. В </a:t>
            </a:r>
            <a:r>
              <a:rPr lang="en-US" sz="2400" err="1"/>
              <a:t>большинстве</a:t>
            </a:r>
            <a:r>
              <a:rPr lang="en-US" sz="2400" dirty="0"/>
              <a:t> </a:t>
            </a:r>
            <a:r>
              <a:rPr lang="en-US" sz="2400" err="1"/>
              <a:t>случаев</a:t>
            </a:r>
            <a:r>
              <a:rPr lang="en-US" sz="2400" dirty="0"/>
              <a:t> </a:t>
            </a:r>
            <a:r>
              <a:rPr lang="en-US" sz="2400" err="1"/>
              <a:t>мощность</a:t>
            </a:r>
            <a:r>
              <a:rPr lang="en-US" sz="2400" dirty="0"/>
              <a:t> </a:t>
            </a:r>
            <a:r>
              <a:rPr lang="en-US" sz="2400" err="1"/>
              <a:t>потерь</a:t>
            </a:r>
            <a:r>
              <a:rPr lang="en-US" sz="2400" dirty="0"/>
              <a:t> в </a:t>
            </a:r>
            <a:r>
              <a:rPr lang="en-US" sz="2400" err="1"/>
              <a:t>контуре</a:t>
            </a:r>
            <a:r>
              <a:rPr lang="en-US" sz="2400" dirty="0"/>
              <a:t> </a:t>
            </a:r>
            <a:r>
              <a:rPr lang="en-US" sz="2400" err="1"/>
              <a:t>значительно</a:t>
            </a:r>
            <a:r>
              <a:rPr lang="en-US" sz="2400" dirty="0"/>
              <a:t> </a:t>
            </a:r>
            <a:r>
              <a:rPr lang="en-US" sz="2400" err="1"/>
              <a:t>меньше</a:t>
            </a:r>
            <a:r>
              <a:rPr lang="en-US" sz="2400" dirty="0"/>
              <a:t> </a:t>
            </a:r>
            <a:r>
              <a:rPr lang="en-US" sz="2400" err="1"/>
              <a:t>его</a:t>
            </a:r>
            <a:r>
              <a:rPr lang="en-US" sz="2400" dirty="0"/>
              <a:t> </a:t>
            </a:r>
            <a:r>
              <a:rPr lang="en-US" sz="2400" err="1"/>
              <a:t>реактивной</a:t>
            </a:r>
            <a:r>
              <a:rPr lang="en-US" sz="2400" dirty="0"/>
              <a:t> </a:t>
            </a:r>
            <a:r>
              <a:rPr lang="en-US" sz="2400" err="1"/>
              <a:t>мощности</a:t>
            </a:r>
            <a:r>
              <a:rPr lang="en-US" sz="2400" dirty="0"/>
              <a:t> </a:t>
            </a:r>
            <a:r>
              <a:rPr lang="en-US" sz="2400" err="1"/>
              <a:t>потерь</a:t>
            </a:r>
            <a:r>
              <a:rPr lang="en-US" sz="2400" dirty="0"/>
              <a:t> в </a:t>
            </a:r>
            <a:r>
              <a:rPr lang="en-US" sz="2400" err="1"/>
              <a:t>контуре</a:t>
            </a:r>
            <a:r>
              <a:rPr lang="en-US" sz="2400" dirty="0"/>
              <a:t> </a:t>
            </a:r>
            <a:r>
              <a:rPr lang="en-US" sz="2400" err="1"/>
              <a:t>значительно</a:t>
            </a:r>
            <a:r>
              <a:rPr lang="en-US" sz="2400" dirty="0"/>
              <a:t> </a:t>
            </a:r>
            <a:r>
              <a:rPr lang="en-US" sz="2400" err="1"/>
              <a:t>меньше</a:t>
            </a:r>
            <a:r>
              <a:rPr lang="en-US" sz="2400" dirty="0"/>
              <a:t> </a:t>
            </a:r>
            <a:r>
              <a:rPr lang="en-US" sz="2400" err="1"/>
              <a:t>его</a:t>
            </a:r>
            <a:r>
              <a:rPr lang="en-US" sz="2400" dirty="0"/>
              <a:t> </a:t>
            </a:r>
            <a:r>
              <a:rPr lang="en-US" sz="2400" err="1"/>
              <a:t>реактивной</a:t>
            </a:r>
            <a:r>
              <a:rPr lang="en-US" sz="2400" dirty="0"/>
              <a:t> </a:t>
            </a:r>
            <a:r>
              <a:rPr lang="en-US" sz="2400" err="1"/>
              <a:t>мощности</a:t>
            </a:r>
            <a:r>
              <a:rPr lang="en-US" sz="2400" dirty="0"/>
              <a:t> и </a:t>
            </a:r>
            <a:r>
              <a:rPr lang="en-US" sz="2400" err="1"/>
              <a:t>процесс</a:t>
            </a:r>
            <a:r>
              <a:rPr lang="en-US" sz="2400" dirty="0"/>
              <a:t> </a:t>
            </a:r>
            <a:r>
              <a:rPr lang="en-US" sz="2400" err="1"/>
              <a:t>сохраняет</a:t>
            </a:r>
            <a:r>
              <a:rPr lang="en-US" sz="2400" dirty="0"/>
              <a:t> </a:t>
            </a:r>
            <a:r>
              <a:rPr lang="en-US" sz="2400" err="1"/>
              <a:t>колебательный</a:t>
            </a:r>
            <a:r>
              <a:rPr lang="en-US" sz="2400" dirty="0"/>
              <a:t> </a:t>
            </a:r>
            <a:r>
              <a:rPr lang="en-US" sz="2400" err="1"/>
              <a:t>характер</a:t>
            </a:r>
            <a:r>
              <a:rPr lang="en-US" sz="2400" dirty="0"/>
              <a:t>.</a:t>
            </a:r>
          </a:p>
          <a:p>
            <a:pPr>
              <a:lnSpc>
                <a:spcPct val="90000"/>
              </a:lnSpc>
            </a:pPr>
            <a:endParaRPr lang="en-US" sz="1800"/>
          </a:p>
        </p:txBody>
      </p:sp>
      <p:cxnSp>
        <p:nvCxnSpPr>
          <p:cNvPr id="56" name="Straight Connector 36">
            <a:extLst>
              <a:ext uri="{FF2B5EF4-FFF2-40B4-BE49-F238E27FC236}">
                <a16:creationId xmlns:a16="http://schemas.microsoft.com/office/drawing/2014/main" id="{BA7C2670-8081-9C42-82A1-23BBFAEAA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73358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38">
            <a:extLst>
              <a:ext uri="{FF2B5EF4-FFF2-40B4-BE49-F238E27FC236}">
                <a16:creationId xmlns:a16="http://schemas.microsoft.com/office/drawing/2014/main" id="{1C054FC3-922A-EC40-AC25-A59AF5378B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52B27A6-BDD2-B247-9494-C90C996DBB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8528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A368B3AC-A3AC-C949-864D-1C05AADBAD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EB848571-59FE-B34A-8561-FD4325EC1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F3C3152-8488-E444-BBA7-E9CD62AC16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36756F0-72A6-9F45-86A4-7D8C5E1ACD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E18A883-69CF-FB4D-A4F9-6835E196C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6">
              <a:extLst>
                <a:ext uri="{FF2B5EF4-FFF2-40B4-BE49-F238E27FC236}">
                  <a16:creationId xmlns:a16="http://schemas.microsoft.com/office/drawing/2014/main" id="{83415627-4FAA-3B4B-8A88-63E862A5F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BF96A3B0-DCC7-1647-8383-429159B1D9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id="{392468EE-53D9-F243-B2B0-FA9D2A74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 49">
              <a:extLst>
                <a:ext uri="{FF2B5EF4-FFF2-40B4-BE49-F238E27FC236}">
                  <a16:creationId xmlns:a16="http://schemas.microsoft.com/office/drawing/2014/main" id="{6C6EB606-ED6D-3D47-B27D-C7736D781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Freeform 50">
              <a:extLst>
                <a:ext uri="{FF2B5EF4-FFF2-40B4-BE49-F238E27FC236}">
                  <a16:creationId xmlns:a16="http://schemas.microsoft.com/office/drawing/2014/main" id="{1E551583-A0DA-C64D-8385-F579D091EA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51">
              <a:extLst>
                <a:ext uri="{FF2B5EF4-FFF2-40B4-BE49-F238E27FC236}">
                  <a16:creationId xmlns:a16="http://schemas.microsoft.com/office/drawing/2014/main" id="{3C9B75DD-4CC7-0143-9DF3-9249A306A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59CDD5E1-EB61-2847-B3B3-33771B1041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1704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текст, рисунок, диаграмма, линия&#10;&#10;Автоматически созданное описание">
            <a:extLst>
              <a:ext uri="{FF2B5EF4-FFF2-40B4-BE49-F238E27FC236}">
                <a16:creationId xmlns:a16="http://schemas.microsoft.com/office/drawing/2014/main" id="{E7418112-1B3F-DBED-96A0-E606DEB78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767" y="4212"/>
            <a:ext cx="10501769" cy="685180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1B5E71B3-7269-894E-A00B-31D341365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0315" y="0"/>
            <a:ext cx="1901686" cy="4677439"/>
            <a:chOff x="10290315" y="0"/>
            <a:chExt cx="1901686" cy="4677439"/>
          </a:xfrm>
        </p:grpSpPr>
        <p:sp>
          <p:nvSpPr>
            <p:cNvPr id="14" name="Freeform 85">
              <a:extLst>
                <a:ext uri="{FF2B5EF4-FFF2-40B4-BE49-F238E27FC236}">
                  <a16:creationId xmlns:a16="http://schemas.microsoft.com/office/drawing/2014/main" id="{FFFA3A20-1539-CC4A-9BE1-7415FE5A98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87">
              <a:extLst>
                <a:ext uri="{FF2B5EF4-FFF2-40B4-BE49-F238E27FC236}">
                  <a16:creationId xmlns:a16="http://schemas.microsoft.com/office/drawing/2014/main" id="{44EBCCFB-8EAB-2442-8E02-293F08D50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 89">
              <a:extLst>
                <a:ext uri="{FF2B5EF4-FFF2-40B4-BE49-F238E27FC236}">
                  <a16:creationId xmlns:a16="http://schemas.microsoft.com/office/drawing/2014/main" id="{AFD14830-CC36-D64E-8173-398042563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 97">
              <a:extLst>
                <a:ext uri="{FF2B5EF4-FFF2-40B4-BE49-F238E27FC236}">
                  <a16:creationId xmlns:a16="http://schemas.microsoft.com/office/drawing/2014/main" id="{FAA40AB8-EB6E-A44D-B3CA-7D25B64F5A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0A01F17-907D-3541-BBAF-A33828880D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413356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690567"/>
      </p:ext>
    </p:extLst>
  </p:cSld>
  <p:clrMapOvr>
    <a:masterClrMapping/>
  </p:clrMapOvr>
</p:sld>
</file>

<file path=ppt/theme/theme1.xml><?xml version="1.0" encoding="utf-8"?>
<a:theme xmlns:a="http://schemas.openxmlformats.org/drawingml/2006/main" name="PunchcardVTI">
  <a:themeElements>
    <a:clrScheme name="Punchcard">
      <a:dk1>
        <a:srgbClr val="000000"/>
      </a:dk1>
      <a:lt1>
        <a:srgbClr val="FFFFFF"/>
      </a:lt1>
      <a:dk2>
        <a:srgbClr val="00224B"/>
      </a:dk2>
      <a:lt2>
        <a:srgbClr val="EFF0EF"/>
      </a:lt2>
      <a:accent1>
        <a:srgbClr val="00B2F3"/>
      </a:accent1>
      <a:accent2>
        <a:srgbClr val="0471CC"/>
      </a:accent2>
      <a:accent3>
        <a:srgbClr val="14BBA9"/>
      </a:accent3>
      <a:accent4>
        <a:srgbClr val="8BB93B"/>
      </a:accent4>
      <a:accent5>
        <a:srgbClr val="EC970C"/>
      </a:accent5>
      <a:accent6>
        <a:srgbClr val="F55822"/>
      </a:accent6>
      <a:hlink>
        <a:srgbClr val="008EE6"/>
      </a:hlink>
      <a:folHlink>
        <a:srgbClr val="808C8E"/>
      </a:folHlink>
    </a:clrScheme>
    <a:fontScheme name="Punchcard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unchcardVTI" id="{C7262591-AF98-8F48-B56D-6342D2439B1A}" vid="{261D9F73-974A-B14E-9EAF-4871CCA60BB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Neue Haas Grotesk Text Pro</vt:lpstr>
      <vt:lpstr>Times New Roman</vt:lpstr>
      <vt:lpstr>PunchcardVTI</vt:lpstr>
      <vt:lpstr>Свободные колебания в замкнутом контуре </vt:lpstr>
      <vt:lpstr>Идеальным колебательным контуром называют замкнутую цепь, состоящую из индуктивной катушки и конденсатора, к которых нет потерь энергии . </vt:lpstr>
      <vt:lpstr>Свободные колебания являются гармоническим. Напряжение на контуре является косинусоидальной функцией времени. </vt:lpstr>
      <vt:lpstr>Амплитуда свободных колебаний в контуре постоянная или, как говорят, колебания имеют незатухающий характер (незатухающие колебания). </vt:lpstr>
      <vt:lpstr>Величина  VLC, определяющая отношение амплитуды напряжения к амплитуде тока свободных колебаний, имеет размерность сопротивлением и называется характеристическими или волновым сопротивлением контура р, т.е. на частоте свободных колебаний индуктивное и емкостное сопротивления идеального контура порознь равных его характеристическому сопротивление</vt:lpstr>
      <vt:lpstr>Эквивалентная схема реального контура (рие. 3.2) содержит индуктивность L, емкость С и активное сопротивление , которое равно сумме сопротивлений потерь в индуктивности и емкости. Свободные колебания в реальном и идеальном контурах, имеющих одинаковые L и С, весьма незначительно отличаются по частоте и существенно отличаются по закону изменения амплитуды.  </vt:lpstr>
      <vt:lpstr>В реальном контуре периодическое преобразование реактивной энергии (электрической в магнитную и обратно) сопровождается потерями на сопротивлении, вследствие чего от   амплитуда колебаний уменьшается от периода к периоду или, как говорят, свободные колебания в реальном контуре имеют затухающий характер. </vt:lpstr>
      <vt:lpstr>Изменение амплитуды является признаком того, что полученные колебания несинусоидальные. Они отличаются от свободных колебаний в идеальном контуре  законом изменения амплитуд тока и напряжения и зависимостью частоты колебаний от параметров контура. В большинстве случаев мощность потерь в контуре значительно меньше его реактивной мощности потерь в контуре значительно меньше его реактивной мощности и процесс сохраняет колебательный характер.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Свободные колебания в замкнутом контуре </dc:title>
  <dc:creator/>
  <cp:lastModifiedBy>Ольга А. Трухан</cp:lastModifiedBy>
  <cp:revision>70</cp:revision>
  <dcterms:created xsi:type="dcterms:W3CDTF">2012-07-30T23:42:41Z</dcterms:created>
  <dcterms:modified xsi:type="dcterms:W3CDTF">2025-05-21T05:42:03Z</dcterms:modified>
</cp:coreProperties>
</file>