
<file path=[Content_Types].xml><?xml version="1.0" encoding="utf-8"?>
<Types xmlns="http://schemas.openxmlformats.org/package/2006/content-types">
  <Default Extension="png" ContentType="image/png"/>
  <Default Extension="MOV" ContentType="vide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71" r:id="rId4"/>
    <p:sldId id="277" r:id="rId5"/>
    <p:sldId id="282" r:id="rId6"/>
    <p:sldId id="283" r:id="rId7"/>
    <p:sldId id="272" r:id="rId8"/>
    <p:sldId id="279" r:id="rId9"/>
    <p:sldId id="273" r:id="rId10"/>
    <p:sldId id="284" r:id="rId11"/>
    <p:sldId id="276" r:id="rId12"/>
    <p:sldId id="278" r:id="rId13"/>
    <p:sldId id="280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4E84"/>
    <a:srgbClr val="DCBB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>
        <p:scale>
          <a:sx n="72" d="100"/>
          <a:sy n="72" d="100"/>
        </p:scale>
        <p:origin x="-45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F6853-FB00-4B82-BD54-81D64588503A}" type="datetimeFigureOut">
              <a:rPr lang="x-none" smtClean="0"/>
              <a:t>26.11.2024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DAB6B-3C4C-4984-B53B-F758ABCC9DA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2355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882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25170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37175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77439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5916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2667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40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AB6B-3C4C-4984-B53B-F758ABCC9DAA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585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7A8B55-616D-4F2F-B411-5AFFDBADB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96D3149-A4B8-425B-9A2C-A263D135E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56F0ED0-85EB-44A0-AE3C-0D152558A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686333-6573-4383-BDC0-31900910B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7131C8-0050-457C-B5AD-D9168A660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509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5D624B-6C9B-465C-B62A-E83AFD581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F68F76-1416-4205-923A-AD22F9C13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F8128BF-8A79-4644-A3B9-D677D1AA1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8C5CEC-6BF3-4DF8-A7D3-7EDD076D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C5200E-918D-45AD-B0CA-55C92C37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197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44E2059-28B7-4B96-8E48-3FAE51DDF1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E092F38-5F50-4C3F-93D0-902036687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737AFE9-4DDF-4233-B2AC-EA01D5F83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965650-09A4-4DDB-92C5-E93EB1874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9588799-673B-4D54-B3AC-B2CDA6FCB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8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77C450-B895-427D-ABDE-AAE8138D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FA2E027-F4EE-442D-922C-85AB48396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7BBD81-62EA-440F-896D-5F5A72DB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B181DF-BE96-41D8-905C-1C026988F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E956B5-5330-4AA5-A157-BD351C781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41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D6D708-9AED-490E-BEF6-3C64ED8E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8B59AF-D9A8-476C-8FE9-0B0F0E80D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F54FD4-AB81-4C6F-BED6-5256A5899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0BB44C2-E3F7-4EC2-B3B4-B0C8B9CD7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A6314C8-20F6-4ED5-BDF7-0BDD54590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8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424675-12B1-4AAF-98D0-F69859B7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1E93BC-FF90-4432-9917-B19D93C400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21E61CA-58D4-4168-920F-182A6BD8A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6A55272-6BC7-4F3C-9966-AC2EF5798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AB1F149-A99B-4059-9878-024DFE4A9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02AA04D-2628-4BC2-AD64-25FDB9249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9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8C08A2-3254-4CB1-A27D-1429AD911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3EDDC2B-CC60-43CF-B8D4-613652A18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C7D1089-6FCB-4D5A-9837-75786397D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66DFCA9-4CAC-4DEC-957E-9A10A2773D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17DBD8D-44DE-4C55-BE75-25CCA8236F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73DD182-E75A-4BFA-B095-78941A2F4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196DC93-0D2D-4971-B6B3-813BAEA39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B247B22-DECC-4E48-8086-248E02198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01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8343C4-A2BC-45FB-9C3B-E1985B18D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144EF52-0E83-45B3-B70E-4E66CAE21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E7C2D96-BDEF-4729-809D-128855185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F0EDC9A-A3F7-482C-A672-67054E672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02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CD4C29F-70DF-40FD-A68D-E672E2843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09CE69E-264F-403E-9437-78E725EF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D2AB34C-CF30-4C18-A8BF-D535EA51A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1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86B075-38EB-454B-A3B6-B81E87898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7BD24E-695B-434E-ACFC-8394EA450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0AE138E-C9DC-4EDE-96F4-83394B9CA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7E2BEED-EFFF-4495-B6A5-F1F080FCB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F760174-2FB4-49D9-82EC-494D8BBCA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E61955-63DB-4302-B8B3-41898D231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099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285478-DD17-41CB-9EBA-903BA80A7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4229EA5-6329-443C-8CD5-9022307D7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07BFD7-FD66-4FE1-B662-DCFA40C09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2CC52C1-A0AA-4B8F-A58B-E6A7349CF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AD743E7-ED5B-47D3-A3A1-39A5FF394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C8105DF-6DCC-4C3E-B9BD-72CC6BE58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1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2940AE-9629-4043-992E-6FC030E2A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DAD87A8-432C-435E-BE4C-035C9F0C4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4FC29CB-D0E8-4CDC-AD84-B8850AC007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73F27-DD81-473F-BECA-2B1F9AED51B6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F488FEF-1597-4C6B-AD46-08F8E6C7F8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FB00EB-28CC-4091-A62E-1B48C637B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2CDD3-14CC-4AAF-A9B7-A50EC1CEC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29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OV"/><Relationship Id="rId13" Type="http://schemas.openxmlformats.org/officeDocument/2006/relationships/image" Target="../media/image6.png"/><Relationship Id="rId3" Type="http://schemas.microsoft.com/office/2007/relationships/media" Target="../media/media2.MOV"/><Relationship Id="rId7" Type="http://schemas.microsoft.com/office/2007/relationships/media" Target="../media/media4.MOV"/><Relationship Id="rId12" Type="http://schemas.openxmlformats.org/officeDocument/2006/relationships/image" Target="../media/image5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video" Target="../media/media3.MOV"/><Relationship Id="rId11" Type="http://schemas.openxmlformats.org/officeDocument/2006/relationships/image" Target="../media/image4.png"/><Relationship Id="rId5" Type="http://schemas.microsoft.com/office/2007/relationships/media" Target="../media/media3.MOV"/><Relationship Id="rId10" Type="http://schemas.openxmlformats.org/officeDocument/2006/relationships/image" Target="../media/image2.jpg"/><Relationship Id="rId4" Type="http://schemas.openxmlformats.org/officeDocument/2006/relationships/video" Target="../media/media2.MOV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693874-1183-4297-A63B-2F3815D1119D}"/>
              </a:ext>
            </a:extLst>
          </p:cNvPr>
          <p:cNvSpPr txBox="1">
            <a:spLocks/>
          </p:cNvSpPr>
          <p:nvPr/>
        </p:nvSpPr>
        <p:spPr>
          <a:xfrm>
            <a:off x="1645919" y="3048691"/>
            <a:ext cx="4556097" cy="5293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аддитивных технологий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4614F057-94BC-4598-9D20-47F469595A60}"/>
              </a:ext>
            </a:extLst>
          </p:cNvPr>
          <p:cNvSpPr txBox="1">
            <a:spLocks/>
          </p:cNvSpPr>
          <p:nvPr/>
        </p:nvSpPr>
        <p:spPr>
          <a:xfrm>
            <a:off x="4055165" y="3914032"/>
            <a:ext cx="7671684" cy="21163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БЕЛОРУССКАЯ 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</a:p>
          <a:p>
            <a:pPr algn="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 АВИАЦИИ</a:t>
            </a:r>
          </a:p>
        </p:txBody>
      </p:sp>
    </p:spTree>
    <p:extLst>
      <p:ext uri="{BB962C8B-B14F-4D97-AF65-F5344CB8AC3E}">
        <p14:creationId xmlns:p14="http://schemas.microsoft.com/office/powerpoint/2010/main" val="4263805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1938763"/>
              </p:ext>
            </p:extLst>
          </p:nvPr>
        </p:nvGraphicFramePr>
        <p:xfrm>
          <a:off x="1752597" y="1638300"/>
          <a:ext cx="8743952" cy="3762376"/>
        </p:xfrm>
        <a:graphic>
          <a:graphicData uri="http://schemas.openxmlformats.org/drawingml/2006/table">
            <a:tbl>
              <a:tblPr firstRow="1" firstCol="1" bandRow="1"/>
              <a:tblGrid>
                <a:gridCol w="4371976">
                  <a:extLst>
                    <a:ext uri="{9D8B030D-6E8A-4147-A177-3AD203B41FA5}">
                      <a16:colId xmlns:a16="http://schemas.microsoft.com/office/drawing/2014/main" xmlns="" val="2042301740"/>
                    </a:ext>
                  </a:extLst>
                </a:gridCol>
                <a:gridCol w="4371976">
                  <a:extLst>
                    <a:ext uri="{9D8B030D-6E8A-4147-A177-3AD203B41FA5}">
                      <a16:colId xmlns:a16="http://schemas.microsoft.com/office/drawing/2014/main" xmlns="" val="3699749438"/>
                    </a:ext>
                  </a:extLst>
                </a:gridCol>
              </a:tblGrid>
              <a:tr h="69902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Состояние материала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Материалы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71699609"/>
                  </a:ext>
                </a:extLst>
              </a:tr>
              <a:tr h="611879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Жидкое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Полимеры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6314535"/>
                  </a:ext>
                </a:extLst>
              </a:tr>
              <a:tr h="80326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Порошкообразное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Полимеры, металлы, керамика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79886925"/>
                  </a:ext>
                </a:extLst>
              </a:tr>
              <a:tr h="458911">
                <a:tc rowSpan="2"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Твердое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Металлы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24583845"/>
                  </a:ext>
                </a:extLst>
              </a:tr>
              <a:tr h="1189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Полимеры, металлы, керамика и композиционные материалы</a:t>
                      </a:r>
                    </a:p>
                  </a:txBody>
                  <a:tcPr marL="27176" marR="27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846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750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28313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Мировые лидеры</a:t>
            </a:r>
          </a:p>
        </p:txBody>
      </p:sp>
      <p:pic>
        <p:nvPicPr>
          <p:cNvPr id="4" name="Объект 3" descr="C:\Users\Pavilion\Desktop\AT.jpg">
            <a:extLst>
              <a:ext uri="{FF2B5EF4-FFF2-40B4-BE49-F238E27FC236}">
                <a16:creationId xmlns:a16="http://schemas.microsoft.com/office/drawing/2014/main" xmlns="" id="{9A649C2E-28DF-4496-B78C-8EBD4FCA83A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64" y="1735591"/>
            <a:ext cx="5943600" cy="3190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174B659-920B-41E9-9330-DF5556522EC8}"/>
              </a:ext>
            </a:extLst>
          </p:cNvPr>
          <p:cNvSpPr/>
          <p:nvPr/>
        </p:nvSpPr>
        <p:spPr>
          <a:xfrm>
            <a:off x="6691023" y="914982"/>
            <a:ext cx="51713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Соединенные Штаты Америки являются неоспоримым лидером в использовании АТ, около 40 % применения находятся именно в США. После Америки идет Япония, Германия и Китай, они все имеют приблизительно по 10 % всего рынка, Россия 3 %, Беларусь занимает одну из последних строчек с 0,1-0,3 %. Это говорит о том, что в Беларуси АТ все-таки инновации, которые бояться использовать на предприятиях. Но всё равно стараются активно внедрять во все отрасли.</a:t>
            </a:r>
          </a:p>
        </p:txBody>
      </p:sp>
    </p:spTree>
    <p:extLst>
      <p:ext uri="{BB962C8B-B14F-4D97-AF65-F5344CB8AC3E}">
        <p14:creationId xmlns:p14="http://schemas.microsoft.com/office/powerpoint/2010/main" val="3243616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25" y="1306305"/>
            <a:ext cx="10515600" cy="4351338"/>
          </a:xfrm>
        </p:spPr>
        <p:txBody>
          <a:bodyPr/>
          <a:lstStyle/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улучшений качества материала по необходимым критериям;</a:t>
            </a: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экономия сырья, времени, рабочей силы и затрат на изготовление;</a:t>
            </a: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изготовления сложных геометрических форм; </a:t>
            </a: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Мобильность производства.</a:t>
            </a: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112" y="3567699"/>
            <a:ext cx="5286375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7342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325355"/>
            <a:ext cx="10515600" cy="4351338"/>
          </a:xfrm>
        </p:spPr>
        <p:txBody>
          <a:bodyPr/>
          <a:lstStyle/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«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BeeHex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из штата Огайо (США), разработала систему 3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печати, которая за несколько минут делает пиццу, готовую к выпеканию.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24350"/>
          <a:stretch/>
        </p:blipFill>
        <p:spPr>
          <a:xfrm>
            <a:off x="638175" y="2981118"/>
            <a:ext cx="4438650" cy="284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1675" y="2447717"/>
            <a:ext cx="5867400" cy="391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312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575" y="2706480"/>
            <a:ext cx="10515600" cy="998745"/>
          </a:xfrm>
        </p:spPr>
        <p:txBody>
          <a:bodyPr>
            <a:normAutofit/>
          </a:bodyPr>
          <a:lstStyle/>
          <a:p>
            <a:pPr marL="0" indent="4500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35520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Аддитивные технологии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7755"/>
            <a:ext cx="10515600" cy="4351338"/>
          </a:xfrm>
        </p:spPr>
        <p:txBody>
          <a:bodyPr/>
          <a:lstStyle/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Аддитивные технологии (общее название всех технологий 3D-печати) позволяют изготавливать любое изделие послойно на основе компьютерной 3D-модели. Такой процесс создания объекта также называют «выращиванием» из-за постепенности его изготовления.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EFAF33C-C09E-4FA6-8F8E-C98B5CDA2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216" y="3653424"/>
            <a:ext cx="8572500" cy="240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2481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905" y="345248"/>
            <a:ext cx="2792896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1FE21142-A0A8-4ED2-9495-0EB432FD516B}"/>
              </a:ext>
            </a:extLst>
          </p:cNvPr>
          <p:cNvSpPr txBox="1">
            <a:spLocks/>
          </p:cNvSpPr>
          <p:nvPr/>
        </p:nvSpPr>
        <p:spPr>
          <a:xfrm>
            <a:off x="6553200" y="1191171"/>
            <a:ext cx="5283144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3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 был изобретен американцем Чарльзом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Халом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 работал по технологии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стереолитографии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(это процесс аддитивного производства, результат в котором достигается по средствам полимеризации смолы) в 1986 году.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Годами позже американец Скотт Крамп разработал самый распространённый на сегодня тип 3D-печати - моделирование методом наплавления.</a:t>
            </a:r>
          </a:p>
        </p:txBody>
      </p:sp>
      <p:pic>
        <p:nvPicPr>
          <p:cNvPr id="3" name="IMG_847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32590" y="2527300"/>
            <a:ext cx="2128837" cy="3784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G_8460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2"/>
          <a:srcRect b="31539"/>
          <a:stretch/>
        </p:blipFill>
        <p:spPr>
          <a:xfrm>
            <a:off x="3112253" y="756355"/>
            <a:ext cx="2333748" cy="2840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G_8458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3"/>
          <a:srcRect b="20732"/>
          <a:stretch/>
        </p:blipFill>
        <p:spPr>
          <a:xfrm>
            <a:off x="329047" y="1334660"/>
            <a:ext cx="2432447" cy="3427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G_1261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 rotWithShape="1">
          <a:blip r:embed="rId14"/>
          <a:srcRect b="28725"/>
          <a:stretch/>
        </p:blipFill>
        <p:spPr>
          <a:xfrm>
            <a:off x="1554995" y="3686174"/>
            <a:ext cx="2412997" cy="3057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933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33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83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96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20000" mute="1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20000" mute="1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20000" mute="1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425" y="316673"/>
            <a:ext cx="3381376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Прототипирование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методом наплавления (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FDM)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к работает 3d-принтер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12" y="1330325"/>
            <a:ext cx="6676363" cy="4784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1FE21142-A0A8-4ED2-9495-0EB432FD516B}"/>
              </a:ext>
            </a:extLst>
          </p:cNvPr>
          <p:cNvSpPr txBox="1">
            <a:spLocks/>
          </p:cNvSpPr>
          <p:nvPr/>
        </p:nvSpPr>
        <p:spPr>
          <a:xfrm>
            <a:off x="342899" y="1429296"/>
            <a:ext cx="4638675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доступный метод моделирования, который заключается в послойном наложении горячей нити из плавкого рабочего продукта (воска, металла, пластика). Чаще всего используется для быстрого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различных моделей, например, серийного производства украшений, сувениров и игрушек.</a:t>
            </a:r>
          </a:p>
        </p:txBody>
      </p:sp>
    </p:spTree>
    <p:extLst>
      <p:ext uri="{BB962C8B-B14F-4D97-AF65-F5344CB8AC3E}">
        <p14:creationId xmlns:p14="http://schemas.microsoft.com/office/powerpoint/2010/main" val="1046473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Селективное лазерное спекание (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SLS)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294629"/>
            <a:ext cx="5781675" cy="4633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1FE21142-A0A8-4ED2-9495-0EB432FD516B}"/>
              </a:ext>
            </a:extLst>
          </p:cNvPr>
          <p:cNvSpPr txBox="1">
            <a:spLocks/>
          </p:cNvSpPr>
          <p:nvPr/>
        </p:nvSpPr>
        <p:spPr>
          <a:xfrm>
            <a:off x="342899" y="1429296"/>
            <a:ext cx="523875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известных методов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Изделие образуется из порошкового продукта (керамики,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металлопластика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методом плавления под воздействием лазера. Преимущество SLS заключается в том, что не нужно использовать специальную структуру для поддержания подвисающих в пространстве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863299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Лазерная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стереолитография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SLA)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444" y="1293745"/>
            <a:ext cx="7357936" cy="4459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1FE21142-A0A8-4ED2-9495-0EB432FD516B}"/>
              </a:ext>
            </a:extLst>
          </p:cNvPr>
          <p:cNvSpPr txBox="1">
            <a:spLocks/>
          </p:cNvSpPr>
          <p:nvPr/>
        </p:nvSpPr>
        <p:spPr>
          <a:xfrm>
            <a:off x="342899" y="1244464"/>
            <a:ext cx="3848101" cy="50610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Известнейший метод моделирования с использованием специального жидкого полимера, который затвердевает под воздействием ртутного излучения. К достоинствам можно отнести высокое разрешение печати, наименьшее количество отходов и легкость финишной обработки изделия.</a:t>
            </a:r>
          </a:p>
        </p:txBody>
      </p:sp>
    </p:spTree>
    <p:extLst>
      <p:ext uri="{BB962C8B-B14F-4D97-AF65-F5344CB8AC3E}">
        <p14:creationId xmlns:p14="http://schemas.microsoft.com/office/powerpoint/2010/main" val="535587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применения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309783"/>
            <a:ext cx="10209914" cy="5168577"/>
          </a:xfrm>
        </p:spPr>
        <p:txBody>
          <a:bodyPr>
            <a:noAutofit/>
          </a:bodyPr>
          <a:lstStyle/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Промышленный дизайн;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Автомобильная промышленность; 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Авиационная промышленность;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Аэрокосмическая область;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Военно-промышленная область;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Биоинженерия; 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одежды и обуви;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Ювелирное дело;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промышленность;</a:t>
            </a:r>
          </a:p>
          <a:p>
            <a:pPr indent="-234000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печать.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A85D4D-DB9B-4228-A408-216BB9B54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100" y="1038376"/>
            <a:ext cx="3100884" cy="2096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7958E78-8FEE-4BA0-9021-1F9F1ACAD2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286" y="3578954"/>
            <a:ext cx="2821057" cy="188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C3A64FC-27AA-4CBF-8818-0D201FD7EA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1646" y="2043770"/>
            <a:ext cx="2517914" cy="167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602948-B655-4315-B0A5-B6C5FDF5C6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9560" y="1080713"/>
            <a:ext cx="3153355" cy="3153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12374C7-02FD-4412-B6CF-5EFB39E6D5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6368" y="4086971"/>
            <a:ext cx="3263433" cy="2176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422A133-E889-4F46-9CF0-FE3DF0345C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1313" y="4440136"/>
            <a:ext cx="2653169" cy="1715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217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905" y="345248"/>
            <a:ext cx="2792896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пользование 3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печати в авиации</a:t>
            </a:r>
          </a:p>
        </p:txBody>
      </p:sp>
      <p:pic>
        <p:nvPicPr>
          <p:cNvPr id="1026" name="Picture 2" descr="Применение аддитивных технологий - Навимакс Групп">
            <a:extLst>
              <a:ext uri="{FF2B5EF4-FFF2-40B4-BE49-F238E27FC236}">
                <a16:creationId xmlns:a16="http://schemas.microsoft.com/office/drawing/2014/main" xmlns="" id="{7B291518-AA56-48C2-AA63-E1CA6026E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3" y="4156302"/>
            <a:ext cx="4959804" cy="2479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9CA085F7-4491-481C-A9AC-EE5B780E9F32}"/>
              </a:ext>
            </a:extLst>
          </p:cNvPr>
          <p:cNvSpPr txBox="1">
            <a:spLocks/>
          </p:cNvSpPr>
          <p:nvPr/>
        </p:nvSpPr>
        <p:spPr>
          <a:xfrm>
            <a:off x="6475279" y="1248552"/>
            <a:ext cx="5061857" cy="51685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трехмерного моделирования уже в течение многих лет применяются для проектирования деталей самолетов, ракет и спутников.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должны соответствовать стандартам качества, ведь на них оказывается воздействие больших нагрузок и высоких температур. 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8156476-8FDA-4C4E-AFC7-E12F8CD6D2E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33" y="1438436"/>
            <a:ext cx="4466590" cy="297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810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129C126-95FD-4898-AAC4-65A864CCC5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012" r="44614" b="611"/>
          <a:stretch/>
        </p:blipFill>
        <p:spPr>
          <a:xfrm>
            <a:off x="8824120" y="956680"/>
            <a:ext cx="3391049" cy="2253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94FEFCD-1D74-413C-BBAF-947F72B170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1497" y="2670688"/>
            <a:ext cx="3388805" cy="2253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65C8B-3940-4B3E-84C8-385B6007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023" y="345248"/>
            <a:ext cx="3138778" cy="529397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19AF8-4AF1-4423-8151-5337822EC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247" y="1411704"/>
            <a:ext cx="4333993" cy="435133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PVA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Нейлон;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Полиэтилен высокой плотности;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Фотополимеры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Металлические сплавы;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Воск;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Песок;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Гипс;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материал с живыми клетками;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мелкозернистый бетон;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Древесные имитаторы.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644776-6E61-47DF-A180-070C024081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9023" y="967454"/>
            <a:ext cx="2990376" cy="2242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63C39B2-00F0-4504-8745-60726A8DCA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4565" y="2752723"/>
            <a:ext cx="3874834" cy="2466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2C00720-5221-4EFA-B153-B7C834A88F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39399" y="4623961"/>
            <a:ext cx="3288200" cy="1993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FF6CAD9-CFE4-4CB0-AC1A-D0156B0B7F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7191" y="741647"/>
            <a:ext cx="3098704" cy="185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150E62-F810-45FE-BB1D-8FBAB71848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4755" y="4742987"/>
            <a:ext cx="3162546" cy="1895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8211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453</Words>
  <Application>Microsoft Office PowerPoint</Application>
  <PresentationFormat>Произвольный</PresentationFormat>
  <Paragraphs>78</Paragraphs>
  <Slides>14</Slides>
  <Notes>8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Аддитивные технологии</vt:lpstr>
      <vt:lpstr>3D-принтер</vt:lpstr>
      <vt:lpstr>Прототипирование методом наплавления (FDM)</vt:lpstr>
      <vt:lpstr>Селективное лазерное спекание (SLS)</vt:lpstr>
      <vt:lpstr>Лазерная стереолитография (SLA)</vt:lpstr>
      <vt:lpstr>Области применения</vt:lpstr>
      <vt:lpstr>Иcпользование 3D-печати в авиации</vt:lpstr>
      <vt:lpstr>Материал</vt:lpstr>
      <vt:lpstr>Материал</vt:lpstr>
      <vt:lpstr>Мировые лидеры</vt:lpstr>
      <vt:lpstr>Преимущества </vt:lpstr>
      <vt:lpstr>Интересные факты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А. Хилькевич</dc:creator>
  <cp:lastModifiedBy>Ольга А. Трухан</cp:lastModifiedBy>
  <cp:revision>41</cp:revision>
  <dcterms:created xsi:type="dcterms:W3CDTF">2022-09-21T11:26:21Z</dcterms:created>
  <dcterms:modified xsi:type="dcterms:W3CDTF">2024-11-26T09:42:42Z</dcterms:modified>
</cp:coreProperties>
</file>