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 id="270" r:id="rId14"/>
    <p:sldId id="271"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B6C7ED3-A4C3-4D58-B7AA-FE0E5240C75A}" type="datetimeFigureOut">
              <a:rPr lang="ru-RU" smtClean="0"/>
              <a:t>07.04.2020</a:t>
            </a:fld>
            <a:endParaRPr lang="ru-RU"/>
          </a:p>
        </p:txBody>
      </p:sp>
      <p:sp>
        <p:nvSpPr>
          <p:cNvPr id="5" name="Footer Placeholder 4"/>
          <p:cNvSpPr>
            <a:spLocks noGrp="1"/>
          </p:cNvSpPr>
          <p:nvPr>
            <p:ph type="ftr" sz="quarter" idx="11"/>
          </p:nvPr>
        </p:nvSpPr>
        <p:spPr/>
        <p:txBody>
          <a:bodyPr/>
          <a:lstStyle/>
          <a:p>
            <a:endParaRPr lang="ru-RU"/>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5791F91-4CD0-40A1-ACFF-76756B37C962}"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B6C7ED3-A4C3-4D58-B7AA-FE0E5240C75A}" type="datetimeFigureOut">
              <a:rPr lang="ru-RU" smtClean="0"/>
              <a:t>07.04.2020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5791F91-4CD0-40A1-ACFF-76756B37C962}"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B6C7ED3-A4C3-4D58-B7AA-FE0E5240C75A}" type="datetimeFigureOut">
              <a:rPr lang="ru-RU" smtClean="0"/>
              <a:t>07.04.2020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5791F91-4CD0-40A1-ACFF-76756B37C962}"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B6C7ED3-A4C3-4D58-B7AA-FE0E5240C75A}" type="datetimeFigureOut">
              <a:rPr lang="ru-RU" smtClean="0"/>
              <a:t>07.04.2020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5791F91-4CD0-40A1-ACFF-76756B37C962}"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6"/>
          <p:cNvSpPr>
            <a:spLocks noGrp="1"/>
          </p:cNvSpPr>
          <p:nvPr>
            <p:ph type="dt" sz="half" idx="10"/>
          </p:nvPr>
        </p:nvSpPr>
        <p:spPr/>
        <p:txBody>
          <a:bodyPr/>
          <a:lstStyle/>
          <a:p>
            <a:fld id="{BB6C7ED3-A4C3-4D58-B7AA-FE0E5240C75A}" type="datetimeFigureOut">
              <a:rPr lang="ru-RU" smtClean="0"/>
              <a:t>07.04.2020</a:t>
            </a:fld>
            <a:endParaRPr lang="ru-RU"/>
          </a:p>
        </p:txBody>
      </p:sp>
      <p:sp>
        <p:nvSpPr>
          <p:cNvPr id="8" name="Slide Number Placeholder 7"/>
          <p:cNvSpPr>
            <a:spLocks noGrp="1"/>
          </p:cNvSpPr>
          <p:nvPr>
            <p:ph type="sldNum" sz="quarter" idx="11"/>
          </p:nvPr>
        </p:nvSpPr>
        <p:spPr/>
        <p:txBody>
          <a:bodyPr/>
          <a:lstStyle/>
          <a:p>
            <a:fld id="{95791F91-4CD0-40A1-ACFF-76756B37C962}"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B6C7ED3-A4C3-4D58-B7AA-FE0E5240C75A}" type="datetimeFigureOut">
              <a:rPr lang="ru-RU" smtClean="0"/>
              <a:t>07.04.2020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5791F91-4CD0-40A1-ACFF-76756B37C962}"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ru-RU" smtClean="0"/>
              <a:t>Образец текста</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B6C7ED3-A4C3-4D58-B7AA-FE0E5240C75A}" type="datetimeFigureOut">
              <a:rPr lang="ru-RU" smtClean="0"/>
              <a:t>07.04.2020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5791F91-4CD0-40A1-ACFF-76756B37C962}"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B6C7ED3-A4C3-4D58-B7AA-FE0E5240C75A}" type="datetimeFigureOut">
              <a:rPr lang="ru-RU" smtClean="0"/>
              <a:t>07.04.2020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5791F91-4CD0-40A1-ACFF-76756B37C962}"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6C7ED3-A4C3-4D58-B7AA-FE0E5240C75A}" type="datetimeFigureOut">
              <a:rPr lang="ru-RU" smtClean="0"/>
              <a:t>07.04.2020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5791F91-4CD0-40A1-ACFF-76756B37C962}"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B6C7ED3-A4C3-4D58-B7AA-FE0E5240C75A}" type="datetimeFigureOut">
              <a:rPr lang="ru-RU" smtClean="0"/>
              <a:t>07.04.2020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5791F91-4CD0-40A1-ACFF-76756B37C962}"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B6C7ED3-A4C3-4D58-B7AA-FE0E5240C75A}" type="datetimeFigureOut">
              <a:rPr lang="ru-RU" smtClean="0"/>
              <a:t>07.04.2020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95791F91-4CD0-40A1-ACFF-76756B37C962}" type="slidenum">
              <a:rPr lang="ru-RU" smtClean="0"/>
              <a:t>‹#›</a:t>
            </a:fld>
            <a:endParaRPr lang="ru-RU"/>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ru-RU" smtClean="0"/>
              <a:t>Образец заголовка</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BB6C7ED3-A4C3-4D58-B7AA-FE0E5240C75A}" type="datetimeFigureOut">
              <a:rPr lang="ru-RU" smtClean="0"/>
              <a:t>07.04.2020</a:t>
            </a:fld>
            <a:endParaRPr lang="ru-RU"/>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ru-RU"/>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95791F91-4CD0-40A1-ACFF-76756B37C962}" type="slidenum">
              <a:rPr lang="ru-RU" smtClean="0"/>
              <a:t>‹#›</a:t>
            </a:fld>
            <a:endParaRPr lang="ru-RU"/>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88641"/>
            <a:ext cx="7772400" cy="1368152"/>
          </a:xfrm>
        </p:spPr>
        <p:txBody>
          <a:bodyPr>
            <a:normAutofit/>
          </a:bodyPr>
          <a:lstStyle/>
          <a:p>
            <a:pPr algn="ctr"/>
            <a:r>
              <a:rPr lang="ru-RU" sz="3100" b="1" dirty="0" smtClean="0">
                <a:latin typeface="Times New Roman" pitchFamily="18" charset="0"/>
                <a:cs typeface="Times New Roman" pitchFamily="18" charset="0"/>
              </a:rPr>
              <a:t>Чернобыль – быль.</a:t>
            </a:r>
            <a:br>
              <a:rPr lang="ru-RU" sz="3100" b="1" dirty="0" smtClean="0">
                <a:latin typeface="Times New Roman" pitchFamily="18" charset="0"/>
                <a:cs typeface="Times New Roman" pitchFamily="18" charset="0"/>
              </a:rPr>
            </a:br>
            <a:r>
              <a:rPr lang="ru-RU" sz="3100" b="1" dirty="0" smtClean="0">
                <a:latin typeface="Times New Roman" pitchFamily="18" charset="0"/>
                <a:cs typeface="Times New Roman" pitchFamily="18" charset="0"/>
              </a:rPr>
              <a:t>Чернобыль </a:t>
            </a:r>
            <a:r>
              <a:rPr lang="ru-RU" sz="2700" b="1" dirty="0" smtClean="0">
                <a:latin typeface="Times New Roman" pitchFamily="18" charset="0"/>
                <a:cs typeface="Times New Roman" pitchFamily="18" charset="0"/>
              </a:rPr>
              <a:t>- боль</a:t>
            </a:r>
            <a:endParaRPr lang="ru-RU" sz="2700" b="1" dirty="0">
              <a:latin typeface="Times New Roman" pitchFamily="18" charset="0"/>
              <a:cs typeface="Times New Roman" pitchFamily="18" charset="0"/>
            </a:endParaRPr>
          </a:p>
        </p:txBody>
      </p:sp>
      <p:sp>
        <p:nvSpPr>
          <p:cNvPr id="3" name="Подзаголовок 2"/>
          <p:cNvSpPr>
            <a:spLocks noGrp="1"/>
          </p:cNvSpPr>
          <p:nvPr>
            <p:ph type="subTitle" idx="1"/>
          </p:nvPr>
        </p:nvSpPr>
        <p:spPr/>
        <p:txBody>
          <a:bodyPr/>
          <a:lstStyle/>
          <a:p>
            <a:endParaRPr lang="ru-RU" dirty="0"/>
          </a:p>
        </p:txBody>
      </p:sp>
      <p:pic>
        <p:nvPicPr>
          <p:cNvPr id="1026" name="Picture 2" descr="C:\Users\пк\Documents\image00.jpg-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56792"/>
            <a:ext cx="8424936"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383142"/>
      </p:ext>
    </p:ext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s.hi-news.ru/wp-content/uploads/2019/07/Pripyat_41-750x750.jpg"/>
          <p:cNvPicPr/>
          <p:nvPr/>
        </p:nvPicPr>
        <p:blipFill>
          <a:blip r:embed="rId2">
            <a:extLst>
              <a:ext uri="{28A0092B-C50C-407E-A947-70E740481C1C}">
                <a14:useLocalDpi xmlns:a14="http://schemas.microsoft.com/office/drawing/2010/main" val="0"/>
              </a:ext>
            </a:extLst>
          </a:blip>
          <a:srcRect/>
          <a:stretch>
            <a:fillRect/>
          </a:stretch>
        </p:blipFill>
        <p:spPr bwMode="auto">
          <a:xfrm>
            <a:off x="539552" y="476671"/>
            <a:ext cx="7920880" cy="5904657"/>
          </a:xfrm>
          <a:prstGeom prst="rect">
            <a:avLst/>
          </a:prstGeom>
          <a:noFill/>
          <a:ln>
            <a:noFill/>
          </a:ln>
        </p:spPr>
      </p:pic>
    </p:spTree>
    <p:extLst>
      <p:ext uri="{BB962C8B-B14F-4D97-AF65-F5344CB8AC3E}">
        <p14:creationId xmlns:p14="http://schemas.microsoft.com/office/powerpoint/2010/main" val="3818405737"/>
      </p:ext>
    </p:ext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s.hi-news.ru/wp-content/uploads/2019/07/Pripyat_59-750x938.jpg"/>
          <p:cNvPicPr/>
          <p:nvPr/>
        </p:nvPicPr>
        <p:blipFill>
          <a:blip r:embed="rId2">
            <a:extLst>
              <a:ext uri="{28A0092B-C50C-407E-A947-70E740481C1C}">
                <a14:useLocalDpi xmlns:a14="http://schemas.microsoft.com/office/drawing/2010/main" val="0"/>
              </a:ext>
            </a:extLst>
          </a:blip>
          <a:srcRect/>
          <a:stretch>
            <a:fillRect/>
          </a:stretch>
        </p:blipFill>
        <p:spPr bwMode="auto">
          <a:xfrm>
            <a:off x="467544" y="404664"/>
            <a:ext cx="8064896" cy="6054130"/>
          </a:xfrm>
          <a:prstGeom prst="rect">
            <a:avLst/>
          </a:prstGeom>
          <a:noFill/>
          <a:ln>
            <a:noFill/>
          </a:ln>
        </p:spPr>
      </p:pic>
    </p:spTree>
    <p:extLst>
      <p:ext uri="{BB962C8B-B14F-4D97-AF65-F5344CB8AC3E}">
        <p14:creationId xmlns:p14="http://schemas.microsoft.com/office/powerpoint/2010/main" val="2539536239"/>
      </p:ext>
    </p:ext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s.hi-news.ru/wp-content/uploads/2019/07/Pripyat_61-750x938.jpg"/>
          <p:cNvPicPr/>
          <p:nvPr/>
        </p:nvPicPr>
        <p:blipFill>
          <a:blip r:embed="rId2">
            <a:extLst>
              <a:ext uri="{28A0092B-C50C-407E-A947-70E740481C1C}">
                <a14:useLocalDpi xmlns:a14="http://schemas.microsoft.com/office/drawing/2010/main" val="0"/>
              </a:ext>
            </a:extLst>
          </a:blip>
          <a:srcRect/>
          <a:stretch>
            <a:fillRect/>
          </a:stretch>
        </p:blipFill>
        <p:spPr bwMode="auto">
          <a:xfrm>
            <a:off x="611560" y="332656"/>
            <a:ext cx="7848872" cy="6120680"/>
          </a:xfrm>
          <a:prstGeom prst="rect">
            <a:avLst/>
          </a:prstGeom>
          <a:noFill/>
          <a:ln>
            <a:noFill/>
          </a:ln>
        </p:spPr>
      </p:pic>
    </p:spTree>
    <p:extLst>
      <p:ext uri="{BB962C8B-B14F-4D97-AF65-F5344CB8AC3E}">
        <p14:creationId xmlns:p14="http://schemas.microsoft.com/office/powerpoint/2010/main" val="251288912"/>
      </p:ext>
    </p:ext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s.hi-news.ru/wp-content/uploads/2019/07/Pripyat_43-750x500.jpg"/>
          <p:cNvPicPr/>
          <p:nvPr/>
        </p:nvPicPr>
        <p:blipFill>
          <a:blip r:embed="rId2">
            <a:extLst>
              <a:ext uri="{28A0092B-C50C-407E-A947-70E740481C1C}">
                <a14:useLocalDpi xmlns:a14="http://schemas.microsoft.com/office/drawing/2010/main" val="0"/>
              </a:ext>
            </a:extLst>
          </a:blip>
          <a:srcRect/>
          <a:stretch>
            <a:fillRect/>
          </a:stretch>
        </p:blipFill>
        <p:spPr bwMode="auto">
          <a:xfrm>
            <a:off x="539552" y="476672"/>
            <a:ext cx="7920880" cy="5832648"/>
          </a:xfrm>
          <a:prstGeom prst="rect">
            <a:avLst/>
          </a:prstGeom>
          <a:noFill/>
          <a:ln>
            <a:noFill/>
          </a:ln>
        </p:spPr>
      </p:pic>
    </p:spTree>
    <p:extLst>
      <p:ext uri="{BB962C8B-B14F-4D97-AF65-F5344CB8AC3E}">
        <p14:creationId xmlns:p14="http://schemas.microsoft.com/office/powerpoint/2010/main" val="253066179"/>
      </p:ext>
    </p:ext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s.hi-news.ru/wp-content/uploads/2019/07/Pripyat_45-750x750.jpg"/>
          <p:cNvPicPr/>
          <p:nvPr/>
        </p:nvPicPr>
        <p:blipFill>
          <a:blip r:embed="rId2">
            <a:extLst>
              <a:ext uri="{28A0092B-C50C-407E-A947-70E740481C1C}">
                <a14:useLocalDpi xmlns:a14="http://schemas.microsoft.com/office/drawing/2010/main" val="0"/>
              </a:ext>
            </a:extLst>
          </a:blip>
          <a:srcRect/>
          <a:stretch>
            <a:fillRect/>
          </a:stretch>
        </p:blipFill>
        <p:spPr bwMode="auto">
          <a:xfrm>
            <a:off x="467544" y="476671"/>
            <a:ext cx="7992888" cy="5976665"/>
          </a:xfrm>
          <a:prstGeom prst="rect">
            <a:avLst/>
          </a:prstGeom>
          <a:noFill/>
          <a:ln>
            <a:noFill/>
          </a:ln>
        </p:spPr>
      </p:pic>
    </p:spTree>
    <p:extLst>
      <p:ext uri="{BB962C8B-B14F-4D97-AF65-F5344CB8AC3E}">
        <p14:creationId xmlns:p14="http://schemas.microsoft.com/office/powerpoint/2010/main" val="3959865210"/>
      </p:ext>
    </p:ext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363272" cy="1224136"/>
          </a:xfrm>
        </p:spPr>
        <p:txBody>
          <a:bodyPr anchor="t">
            <a:noAutofit/>
          </a:bodyPr>
          <a:lstStyle/>
          <a:p>
            <a:r>
              <a:rPr lang="ru-RU" sz="1400" b="1" dirty="0">
                <a:cs typeface="Times New Roman" pitchFamily="18" charset="0"/>
              </a:rPr>
              <a:t>Строительство первой очереди Чернобыльской АЭС началось в 1970 году, для обслуживающего персонала рядом был возведен город Припять. 27 сентября 1977 года первый энергоблок станции с реактором РБМК-1000 мощностью в 1 тыс. МВт был подключен к энергосистеме Советского Союза. Позднее вступили в строй еще три энергоблока, ежегодная выработка энергии станции составляла 29 млрд киловатт-часов</a:t>
            </a:r>
            <a:r>
              <a:rPr lang="ru-RU" sz="1400" dirty="0">
                <a:cs typeface="Times New Roman" pitchFamily="18" charset="0"/>
              </a:rPr>
              <a:t>.</a:t>
            </a:r>
            <a:br>
              <a:rPr lang="ru-RU" sz="1400" dirty="0">
                <a:cs typeface="Times New Roman" pitchFamily="18" charset="0"/>
              </a:rPr>
            </a:br>
            <a:endParaRPr lang="ru-RU" sz="1400" dirty="0">
              <a:cs typeface="Times New Roman" pitchFamily="18" charset="0"/>
            </a:endParaRPr>
          </a:p>
        </p:txBody>
      </p:sp>
      <p:pic>
        <p:nvPicPr>
          <p:cNvPr id="4" name="Объект 3" descr="https://cdn1.tass.ru/width/800_2289c446/tass/m2/longread/08241c41999eca56a0bd872ea5662435.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844824"/>
            <a:ext cx="8208912" cy="4680520"/>
          </a:xfrm>
          <a:prstGeom prst="rect">
            <a:avLst/>
          </a:prstGeom>
          <a:noFill/>
          <a:ln>
            <a:noFill/>
          </a:ln>
        </p:spPr>
      </p:pic>
      <p:pic>
        <p:nvPicPr>
          <p:cNvPr id="2050" name="Picture 2" descr="C:\Users\пк\Documents\1315332125_photo065-pr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7" y="1628800"/>
            <a:ext cx="8227880"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792881"/>
      </p:ext>
    </p:ext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7992888" cy="1371600"/>
          </a:xfrm>
        </p:spPr>
        <p:txBody>
          <a:bodyPr>
            <a:normAutofit fontScale="90000"/>
          </a:bodyPr>
          <a:lstStyle/>
          <a:p>
            <a:pPr fontAlgn="base"/>
            <a:r>
              <a:rPr lang="ru-RU" sz="1400" b="1" dirty="0">
                <a:cs typeface="Times New Roman" pitchFamily="18" charset="0"/>
              </a:rPr>
              <a:t>В ночь на 26 апреля 1986 года на 4-м энергоблоке ЧАЭС проводились </a:t>
            </a:r>
            <a:r>
              <a:rPr lang="ru-RU" sz="1400" b="1" dirty="0" smtClean="0">
                <a:cs typeface="Times New Roman" pitchFamily="18" charset="0"/>
              </a:rPr>
              <a:t>испытания турбогенератора</a:t>
            </a:r>
            <a:r>
              <a:rPr lang="ru-RU" sz="1400" b="1" dirty="0">
                <a:cs typeface="Times New Roman" pitchFamily="18" charset="0"/>
              </a:rPr>
              <a:t>.</a:t>
            </a:r>
            <a:br>
              <a:rPr lang="ru-RU" sz="1400" b="1" dirty="0">
                <a:cs typeface="Times New Roman" pitchFamily="18" charset="0"/>
              </a:rPr>
            </a:br>
            <a:r>
              <a:rPr lang="ru-RU" sz="1400" b="1" dirty="0">
                <a:cs typeface="Times New Roman" pitchFamily="18" charset="0"/>
              </a:rPr>
              <a:t>Планировалось остановить реактор (при этом планово была отключена система аварийного охлаждения) и замерить генераторные показатели. </a:t>
            </a:r>
            <a:br>
              <a:rPr lang="ru-RU" sz="1400" b="1" dirty="0">
                <a:cs typeface="Times New Roman" pitchFamily="18" charset="0"/>
              </a:rPr>
            </a:br>
            <a:r>
              <a:rPr lang="ru-RU" sz="1400" b="1" dirty="0">
                <a:cs typeface="Times New Roman" pitchFamily="18" charset="0"/>
              </a:rPr>
              <a:t>Безопасно заглушить реактор не удалось. В 1 час 23 минуты </a:t>
            </a:r>
            <a:r>
              <a:rPr lang="ru-RU" sz="1400" b="1" dirty="0" err="1">
                <a:cs typeface="Times New Roman" pitchFamily="18" charset="0"/>
              </a:rPr>
              <a:t>мск</a:t>
            </a:r>
            <a:r>
              <a:rPr lang="ru-RU" sz="1400" b="1" dirty="0">
                <a:cs typeface="Times New Roman" pitchFamily="18" charset="0"/>
              </a:rPr>
              <a:t> на энергоблоке произошел взрыв и пожар. </a:t>
            </a:r>
            <a:endParaRPr lang="ru-RU" sz="1400" b="1" dirty="0">
              <a:cs typeface="Times New Roman" pitchFamily="18" charset="0"/>
            </a:endParaRPr>
          </a:p>
        </p:txBody>
      </p:sp>
      <p:pic>
        <p:nvPicPr>
          <p:cNvPr id="5" name="Объект 3" descr="https://cdn1.tass.ru/width/800_2289c446/tass/m2/longread/08241c41999eca56a0bd872ea5662435.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556792"/>
            <a:ext cx="8064896" cy="4896543"/>
          </a:xfrm>
          <a:prstGeom prst="rect">
            <a:avLst/>
          </a:prstGeom>
          <a:noFill/>
          <a:ln>
            <a:noFill/>
          </a:ln>
        </p:spPr>
      </p:pic>
    </p:spTree>
    <p:extLst>
      <p:ext uri="{BB962C8B-B14F-4D97-AF65-F5344CB8AC3E}">
        <p14:creationId xmlns:p14="http://schemas.microsoft.com/office/powerpoint/2010/main" val="1910551787"/>
      </p:ext>
    </p:ext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718"/>
            <a:ext cx="7859216" cy="1371600"/>
          </a:xfrm>
        </p:spPr>
        <p:txBody>
          <a:bodyPr anchor="t">
            <a:normAutofit/>
          </a:bodyPr>
          <a:lstStyle/>
          <a:p>
            <a:pPr fontAlgn="base"/>
            <a:r>
              <a:rPr lang="ru-RU" sz="1400" dirty="0"/>
              <a:t>• Интенсивный пожар продолжался 10 суток, за это время суммарный выброс радиоактивных материалов в окружающую среду составил около 14 </a:t>
            </a:r>
            <a:r>
              <a:rPr lang="ru-RU" sz="1400" dirty="0" err="1"/>
              <a:t>эксабеккерелей</a:t>
            </a:r>
            <a:r>
              <a:rPr lang="ru-RU" sz="1400" dirty="0"/>
              <a:t> (порядка 380 млн кюри).</a:t>
            </a:r>
            <a:br>
              <a:rPr lang="ru-RU" sz="1400" dirty="0"/>
            </a:br>
            <a:r>
              <a:rPr lang="ru-RU" sz="1400" dirty="0"/>
              <a:t>• Радиоактивному загрязнению подверглось более 200 тыс. кв. км, из них 70% – на территории Украины, Белоруссии и России.</a:t>
            </a:r>
            <a:br>
              <a:rPr lang="ru-RU" sz="1400" dirty="0"/>
            </a:br>
            <a:endParaRPr lang="ru-RU" sz="1400" dirty="0">
              <a:latin typeface="Times New Roman" pitchFamily="18" charset="0"/>
              <a:cs typeface="Times New Roman" pitchFamily="18" charset="0"/>
            </a:endParaRPr>
          </a:p>
        </p:txBody>
      </p:sp>
      <p:pic>
        <p:nvPicPr>
          <p:cNvPr id="4" name="Объект 3" descr="https://s.hi-news.ru/wp-content/uploads/2019/07/Pripyat_09-750x750.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340768"/>
            <a:ext cx="7848872" cy="5184576"/>
          </a:xfrm>
          <a:prstGeom prst="rect">
            <a:avLst/>
          </a:prstGeom>
          <a:noFill/>
          <a:ln>
            <a:noFill/>
          </a:ln>
        </p:spPr>
      </p:pic>
    </p:spTree>
    <p:extLst>
      <p:ext uri="{BB962C8B-B14F-4D97-AF65-F5344CB8AC3E}">
        <p14:creationId xmlns:p14="http://schemas.microsoft.com/office/powerpoint/2010/main" val="1692094855"/>
      </p:ext>
    </p:ext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718"/>
            <a:ext cx="8003232" cy="1371600"/>
          </a:xfrm>
        </p:spPr>
        <p:txBody>
          <a:bodyPr anchor="t">
            <a:normAutofit/>
          </a:bodyPr>
          <a:lstStyle/>
          <a:p>
            <a:r>
              <a:rPr lang="ru-RU" sz="1400" b="1" dirty="0">
                <a:cs typeface="Times New Roman" pitchFamily="18" charset="0"/>
              </a:rPr>
              <a:t>Одними из первых, кто принял участие в ликвидации аварии, были работники пожарной охраны. Сигнал о пожаре на АЭС был принят 26 апреля 1986 года в 1 ч. 28 мин. Уже к утру в зоне аварии находилось 240 человек личного состава Киевского областного управления пожарной охраны.</a:t>
            </a:r>
            <a:br>
              <a:rPr lang="ru-RU" sz="1400" b="1" dirty="0">
                <a:cs typeface="Times New Roman" pitchFamily="18" charset="0"/>
              </a:rPr>
            </a:br>
            <a:endParaRPr lang="ru-RU" sz="1400" b="1" dirty="0">
              <a:cs typeface="Times New Roman" pitchFamily="18" charset="0"/>
            </a:endParaRPr>
          </a:p>
        </p:txBody>
      </p:sp>
      <p:pic>
        <p:nvPicPr>
          <p:cNvPr id="3074" name="Picture 2" descr="C:\Users\пк\Documents\f9b2de56fcdbf59513ac21b07552e22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44008" y="1752600"/>
            <a:ext cx="3888432" cy="46418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пк\Documents\87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700808"/>
            <a:ext cx="3816424" cy="4693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145221"/>
      </p:ext>
    </p:ext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718"/>
            <a:ext cx="7931224" cy="1371600"/>
          </a:xfrm>
        </p:spPr>
        <p:txBody>
          <a:bodyPr anchor="t">
            <a:normAutofit/>
          </a:bodyPr>
          <a:lstStyle/>
          <a:p>
            <a:r>
              <a:rPr lang="ru-RU" sz="1400" dirty="0"/>
              <a:t>В период с июля по ноябрь 1986 года был сооружен бетонный саркофаг высотой более 50 м и внешними размерами 200 на 200 м, накрывший 4-й энергоблок ЧАЭС, после чего выбросы радиоактивных элементов прекратились.</a:t>
            </a:r>
            <a:endParaRPr lang="ru-RU" sz="1400" dirty="0">
              <a:latin typeface="Times New Roman" pitchFamily="18" charset="0"/>
              <a:cs typeface="Times New Roman" pitchFamily="18" charset="0"/>
            </a:endParaRPr>
          </a:p>
        </p:txBody>
      </p:sp>
      <p:pic>
        <p:nvPicPr>
          <p:cNvPr id="4098" name="Picture 2" descr="C:\Users\пк\Documents\36558604_30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412776"/>
            <a:ext cx="7704856"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973301"/>
      </p:ext>
    </p:ext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718"/>
            <a:ext cx="7931224" cy="1371600"/>
          </a:xfrm>
        </p:spPr>
        <p:txBody>
          <a:bodyPr anchor="t">
            <a:normAutofit/>
          </a:bodyPr>
          <a:lstStyle/>
          <a:p>
            <a:r>
              <a:rPr lang="ru-RU" sz="1400" dirty="0"/>
              <a:t>Город Припять, где по официальным данным до аварии проживало 47500 тысяч человек, в момент опустел. 1200 автобусов менее чем за сутки вывезли из опасной зоны людей, которые не понимали всю опасность происходящего. Они думали, что вернутся сюда через несколько дней. Но этот переезд оказался постоянным. Тем не менее город не умер.</a:t>
            </a:r>
            <a:endParaRPr lang="ru-RU" sz="1400" dirty="0">
              <a:latin typeface="Times New Roman" pitchFamily="18" charset="0"/>
              <a:cs typeface="Times New Roman" pitchFamily="18" charset="0"/>
            </a:endParaRPr>
          </a:p>
        </p:txBody>
      </p:sp>
      <p:pic>
        <p:nvPicPr>
          <p:cNvPr id="4" name="Объект 3" descr="https://s.hi-news.ru/wp-content/uploads/2019/07/Pripyat_05-750x563.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484784"/>
            <a:ext cx="7704855" cy="4824536"/>
          </a:xfrm>
          <a:prstGeom prst="rect">
            <a:avLst/>
          </a:prstGeom>
          <a:noFill/>
          <a:ln>
            <a:noFill/>
          </a:ln>
        </p:spPr>
      </p:pic>
    </p:spTree>
    <p:extLst>
      <p:ext uri="{BB962C8B-B14F-4D97-AF65-F5344CB8AC3E}">
        <p14:creationId xmlns:p14="http://schemas.microsoft.com/office/powerpoint/2010/main" val="3633199767"/>
      </p:ext>
    </p:ext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s.hi-news.ru/wp-content/uploads/2019/07/Pripyat_07-750x563.jpg"/>
          <p:cNvPicPr/>
          <p:nvPr/>
        </p:nvPicPr>
        <p:blipFill>
          <a:blip r:embed="rId2">
            <a:extLst>
              <a:ext uri="{28A0092B-C50C-407E-A947-70E740481C1C}">
                <a14:useLocalDpi xmlns:a14="http://schemas.microsoft.com/office/drawing/2010/main" val="0"/>
              </a:ext>
            </a:extLst>
          </a:blip>
          <a:srcRect/>
          <a:stretch>
            <a:fillRect/>
          </a:stretch>
        </p:blipFill>
        <p:spPr bwMode="auto">
          <a:xfrm>
            <a:off x="683568" y="476672"/>
            <a:ext cx="7776864" cy="5976664"/>
          </a:xfrm>
          <a:prstGeom prst="rect">
            <a:avLst/>
          </a:prstGeom>
          <a:noFill/>
          <a:ln>
            <a:noFill/>
          </a:ln>
        </p:spPr>
      </p:pic>
    </p:spTree>
    <p:extLst>
      <p:ext uri="{BB962C8B-B14F-4D97-AF65-F5344CB8AC3E}">
        <p14:creationId xmlns:p14="http://schemas.microsoft.com/office/powerpoint/2010/main" val="4061466665"/>
      </p:ext>
    </p:ext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s.hi-news.ru/wp-content/uploads/2019/07/Pripyatl_03-750x499.jpg"/>
          <p:cNvPicPr/>
          <p:nvPr/>
        </p:nvPicPr>
        <p:blipFill>
          <a:blip r:embed="rId2">
            <a:extLst>
              <a:ext uri="{28A0092B-C50C-407E-A947-70E740481C1C}">
                <a14:useLocalDpi xmlns:a14="http://schemas.microsoft.com/office/drawing/2010/main" val="0"/>
              </a:ext>
            </a:extLst>
          </a:blip>
          <a:srcRect/>
          <a:stretch>
            <a:fillRect/>
          </a:stretch>
        </p:blipFill>
        <p:spPr bwMode="auto">
          <a:xfrm>
            <a:off x="611560" y="548680"/>
            <a:ext cx="7920880" cy="5760640"/>
          </a:xfrm>
          <a:prstGeom prst="rect">
            <a:avLst/>
          </a:prstGeom>
          <a:noFill/>
          <a:ln>
            <a:noFill/>
          </a:ln>
        </p:spPr>
      </p:pic>
    </p:spTree>
    <p:extLst>
      <p:ext uri="{BB962C8B-B14F-4D97-AF65-F5344CB8AC3E}">
        <p14:creationId xmlns:p14="http://schemas.microsoft.com/office/powerpoint/2010/main" val="4173092747"/>
      </p:ext>
    </p:ext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лавная">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Главная">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авная">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153</TotalTime>
  <Words>252</Words>
  <Application>Microsoft Office PowerPoint</Application>
  <PresentationFormat>Экран (4:3)</PresentationFormat>
  <Paragraphs>7</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Главная</vt:lpstr>
      <vt:lpstr>Чернобыль – быль. Чернобыль - боль</vt:lpstr>
      <vt:lpstr>Строительство первой очереди Чернобыльской АЭС началось в 1970 году, для обслуживающего персонала рядом был возведен город Припять. 27 сентября 1977 года первый энергоблок станции с реактором РБМК-1000 мощностью в 1 тыс. МВт был подключен к энергосистеме Советского Союза. Позднее вступили в строй еще три энергоблока, ежегодная выработка энергии станции составляла 29 млрд киловатт-часов. </vt:lpstr>
      <vt:lpstr>В ночь на 26 апреля 1986 года на 4-м энергоблоке ЧАЭС проводились испытания турбогенератора. Планировалось остановить реактор (при этом планово была отключена система аварийного охлаждения) и замерить генераторные показатели.  Безопасно заглушить реактор не удалось. В 1 час 23 минуты мск на энергоблоке произошел взрыв и пожар. </vt:lpstr>
      <vt:lpstr>• Интенсивный пожар продолжался 10 суток, за это время суммарный выброс радиоактивных материалов в окружающую среду составил около 14 эксабеккерелей (порядка 380 млн кюри). • Радиоактивному загрязнению подверглось более 200 тыс. кв. км, из них 70% – на территории Украины, Белоруссии и России. </vt:lpstr>
      <vt:lpstr>Одними из первых, кто принял участие в ликвидации аварии, были работники пожарной охраны. Сигнал о пожаре на АЭС был принят 26 апреля 1986 года в 1 ч. 28 мин. Уже к утру в зоне аварии находилось 240 человек личного состава Киевского областного управления пожарной охраны. </vt:lpstr>
      <vt:lpstr>В период с июля по ноябрь 1986 года был сооружен бетонный саркофаг высотой более 50 м и внешними размерами 200 на 200 м, накрывший 4-й энергоблок ЧАЭС, после чего выбросы радиоактивных элементов прекратились.</vt:lpstr>
      <vt:lpstr>Город Припять, где по официальным данным до аварии проживало 47500 тысяч человек, в момент опустел. 1200 автобусов менее чем за сутки вывезли из опасной зоны людей, которые не понимали всю опасность происходящего. Они думали, что вернутся сюда через несколько дней. Но этот переезд оказался постоянным. Тем не менее город не умер.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Чернобыль – быль. Чернобыль - боль</dc:title>
  <dc:creator>пк</dc:creator>
  <cp:lastModifiedBy>пк</cp:lastModifiedBy>
  <cp:revision>8</cp:revision>
  <dcterms:created xsi:type="dcterms:W3CDTF">2020-04-07T08:29:06Z</dcterms:created>
  <dcterms:modified xsi:type="dcterms:W3CDTF">2020-04-07T11:03:04Z</dcterms:modified>
</cp:coreProperties>
</file>