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E9D3"/>
    <a:srgbClr val="FBD3A7"/>
    <a:srgbClr val="FF4F4F"/>
    <a:srgbClr val="99FFCC"/>
    <a:srgbClr val="9698EE"/>
    <a:srgbClr val="009999"/>
    <a:srgbClr val="CCFFCC"/>
    <a:srgbClr val="99CCFF"/>
    <a:srgbClr val="ECF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4" b="30864"/>
          <a:stretch/>
        </p:blipFill>
        <p:spPr>
          <a:xfrm>
            <a:off x="-1" y="4976191"/>
            <a:ext cx="9144000" cy="1881809"/>
          </a:xfrm>
          <a:prstGeom prst="rect">
            <a:avLst/>
          </a:prstGeom>
        </p:spPr>
      </p:pic>
      <p:sp>
        <p:nvSpPr>
          <p:cNvPr id="27" name="Прямоугольник 26"/>
          <p:cNvSpPr/>
          <p:nvPr userDrawn="1"/>
        </p:nvSpPr>
        <p:spPr>
          <a:xfrm rot="16200000">
            <a:off x="3574359" y="1401830"/>
            <a:ext cx="1995280" cy="91440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3.jpeg"/><Relationship Id="rId4" Type="http://schemas.openxmlformats.org/officeDocument/2006/relationships/image" Target="../media/image33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365">
            <a:off x="581973" y="535349"/>
            <a:ext cx="3930007" cy="29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16" y="74140"/>
            <a:ext cx="898748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синтеза алгоритмов основаны на теории систем со случайной скачкообразной структурой с использованием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марковских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процессов, байесовской обработки информации, динамического программирования и игрового минимаксного управления.</a:t>
            </a:r>
            <a:b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7" y="1688757"/>
            <a:ext cx="3056237" cy="4687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69" y="1785345"/>
            <a:ext cx="5315274" cy="3287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13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books.ru/images/T/978-5-94836-393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1" y="57667"/>
            <a:ext cx="3933061" cy="569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6010" y="1993557"/>
            <a:ext cx="4769709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издание посвящено управлению беспилотными летательными аппаратами (БЛА). Целевой аудиторией являются студенты, которые прошли подготовку в области электротехники, компьютерной техники, машиностроения и </a:t>
            </a:r>
            <a:r>
              <a:rPr lang="ru-RU" b="1" dirty="0" err="1">
                <a:ln/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информатики.Также</a:t>
            </a:r>
            <a:r>
              <a:rPr lang="ru-RU" b="1" dirty="0">
                <a:ln/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книга будет интересна инженерам в области аэронавтики, которые заинтересованы во вводном курсе в автономные системы.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4865" y="177796"/>
            <a:ext cx="457200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Биард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Р. У.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Малые беспилотные летательные аппараты: теория и практика / Р. У.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Биард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Т. У.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МакЛэйн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– М.: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Техносфера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2019. - 312 с.</a:t>
            </a:r>
          </a:p>
        </p:txBody>
      </p:sp>
    </p:spTree>
    <p:extLst>
      <p:ext uri="{BB962C8B-B14F-4D97-AF65-F5344CB8AC3E}">
        <p14:creationId xmlns:p14="http://schemas.microsoft.com/office/powerpoint/2010/main" val="3900355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78" y="0"/>
            <a:ext cx="9061622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Акцент в книге делается на системы повышения устойчивости управления. Других изданий, которые бы охватывали вопросы моделирования динамики летательных аппаратов, разработки автопилотов (решающих задачи «низкого уровня»), оценки состояния БЛА, а также расчета траектории полета (задачи «высокого уровня»), в настоящее время нет.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" y="1449859"/>
            <a:ext cx="4701782" cy="404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32" y="1507524"/>
            <a:ext cx="4000036" cy="3987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77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nanium.com/cover/1134/1134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87114" cy="5898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676" y="115330"/>
            <a:ext cx="4637903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Беспилотные летательные аппараты: их электромагнитная стойкость и математические модели систем стабилизации / В. А. Крамарь и др. – М.: ИНФРА-М, 2020. – 180 с.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6011" y="18104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Монография посвящена актуальности в разработке адекватных проблемно-ориентированных моделей, являющихся основой системы стабилизации БПЛА.  </a:t>
            </a:r>
          </a:p>
        </p:txBody>
      </p:sp>
    </p:spTree>
    <p:extLst>
      <p:ext uri="{BB962C8B-B14F-4D97-AF65-F5344CB8AC3E}">
        <p14:creationId xmlns:p14="http://schemas.microsoft.com/office/powerpoint/2010/main" val="90870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043" y="172127"/>
            <a:ext cx="8855676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1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Рассматриваются беспилотные летательные аппараты, их назначение, классификация, история развития, аспекты построения математических моделей систем стабилизации беспилотных летательных аппаратов как многомерных </a:t>
            </a:r>
            <a:r>
              <a:rPr lang="ru-RU" b="1" dirty="0" err="1">
                <a:solidFill>
                  <a:srgbClr val="001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многотактных</a:t>
            </a:r>
            <a:r>
              <a:rPr lang="ru-RU" b="1" dirty="0">
                <a:solidFill>
                  <a:srgbClr val="001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непрерывно-дискретных и интеллектуальных систем автоматического управления и электромагнитная стойкость их систем стабилизации.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77" y="2254102"/>
            <a:ext cx="2551042" cy="3771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4" y="2254102"/>
            <a:ext cx="2608265" cy="3862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cms.qz.com/wp-content/uploads/2017/06/dragonfleye.jpg?quality=75&amp;strip=all&amp;w=1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56" y="2158312"/>
            <a:ext cx="3327991" cy="1844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festo.com/group/en/repo/assets/media/00017-emotionbutterflies-film-1532x862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56" y="4046223"/>
            <a:ext cx="3327991" cy="1844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5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9004" y="85636"/>
            <a:ext cx="4633785" cy="12003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Джунипер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А.</a:t>
            </a:r>
          </a:p>
          <a:p>
            <a:r>
              <a:rPr lang="ru-RU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Дроны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полное практическое руководство / А. </a:t>
            </a:r>
            <a:r>
              <a:rPr lang="ru-RU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Джунипер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М.: </a:t>
            </a:r>
            <a:r>
              <a:rPr lang="ru-RU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КоЛибри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2019. – 160 с. : ил.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85636"/>
            <a:ext cx="4085968" cy="5689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99004" y="169510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Британец Адам </a:t>
            </a:r>
            <a:r>
              <a:rPr lang="ru-RU" sz="2400" b="1" dirty="0" err="1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Джунипер</a:t>
            </a:r>
            <a:r>
              <a:rPr lang="ru-RU" sz="24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много лет увлекается </a:t>
            </a:r>
            <a:r>
              <a:rPr lang="ru-RU" sz="2400" b="1" dirty="0" err="1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дронами</a:t>
            </a:r>
            <a:r>
              <a:rPr lang="ru-RU" sz="24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, регулярно конструирует новые (и периодически их разбивает) и обсуждает интересные идеи с читателями и подписчиками своего канала на </a:t>
            </a:r>
            <a:r>
              <a:rPr lang="ru-RU" sz="2400" b="1" dirty="0" err="1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YouTube</a:t>
            </a:r>
            <a:r>
              <a:rPr lang="ru-RU" sz="24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sz="24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0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93" y="88205"/>
            <a:ext cx="8888626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 этой книге он дает подробный обзор основных разновидностей современных беспилотных летательных аппаратов, делится проверенными на практике советами для начинающих, рассказывает, как избежать проблем с законом при запуске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дронов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в разных странах, как снимать качественные фото и видео, и предлагает пошаговые инструкции по сборке двух популярных моделей.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2059460"/>
            <a:ext cx="4209535" cy="3056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27" y="2059460"/>
            <a:ext cx="4221892" cy="3056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72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58" y="93893"/>
            <a:ext cx="6730313" cy="1696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7249">
            <a:off x="435866" y="1863618"/>
            <a:ext cx="1216135" cy="1858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601">
            <a:off x="3819504" y="4073712"/>
            <a:ext cx="1381423" cy="1459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https://znanium.com/cover/1134/11345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581">
            <a:off x="2850088" y="1968843"/>
            <a:ext cx="1013484" cy="1499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books.ru/images/T/978-5-94836-393-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7391">
            <a:off x="1039508" y="4385862"/>
            <a:ext cx="1109591" cy="1605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ukazka.ru/img/g/uk5987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355">
            <a:off x="7529018" y="2126720"/>
            <a:ext cx="1072303" cy="1702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mmedia.ozone.ru/multimedia/10242966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880">
            <a:off x="5044156" y="2071244"/>
            <a:ext cx="1176447" cy="1651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9311">
            <a:off x="7029228" y="4398384"/>
            <a:ext cx="1195043" cy="1722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580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74"/>
            <a:ext cx="7886699" cy="846424"/>
          </a:xfrm>
        </p:spPr>
        <p:txBody>
          <a:bodyPr>
            <a:noAutofit/>
          </a:bodyPr>
          <a:lstStyle/>
          <a:p>
            <a:r>
              <a:rPr lang="ru-RU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Обзор книг:</a:t>
            </a: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369128" y="5110810"/>
            <a:ext cx="7011940" cy="721573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406318" y="1781596"/>
            <a:ext cx="7181620" cy="730030"/>
            <a:chOff x="1268" y="1792"/>
            <a:chExt cx="3210" cy="334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38" y="1792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384500" y="5974026"/>
            <a:ext cx="6938747" cy="761354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7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423113" y="3498223"/>
            <a:ext cx="7007082" cy="711093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444791" y="4290331"/>
            <a:ext cx="6980075" cy="706195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56" name="Group 92"/>
          <p:cNvGrpSpPr>
            <a:grpSpLocks/>
          </p:cNvGrpSpPr>
          <p:nvPr/>
        </p:nvGrpSpPr>
        <p:grpSpPr bwMode="auto">
          <a:xfrm>
            <a:off x="1434856" y="999313"/>
            <a:ext cx="7080493" cy="732091"/>
            <a:chOff x="1269" y="1296"/>
            <a:chExt cx="3193" cy="334"/>
          </a:xfrm>
        </p:grpSpPr>
        <p:sp>
          <p:nvSpPr>
            <p:cNvPr id="57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gray">
            <a:xfrm>
              <a:off x="1505" y="1312"/>
              <a:ext cx="283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59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60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62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5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77" name="Group 94"/>
          <p:cNvGrpSpPr>
            <a:grpSpLocks/>
          </p:cNvGrpSpPr>
          <p:nvPr/>
        </p:nvGrpSpPr>
        <p:grpSpPr bwMode="auto">
          <a:xfrm>
            <a:off x="1422912" y="2575710"/>
            <a:ext cx="7069379" cy="836817"/>
            <a:chOff x="1270" y="2211"/>
            <a:chExt cx="3141" cy="381"/>
          </a:xfrm>
        </p:grpSpPr>
        <p:sp>
          <p:nvSpPr>
            <p:cNvPr id="78" name="AutoShape 23"/>
            <p:cNvSpPr>
              <a:spLocks noChangeArrowheads="1"/>
            </p:cNvSpPr>
            <p:nvPr/>
          </p:nvSpPr>
          <p:spPr bwMode="gray">
            <a:xfrm>
              <a:off x="1371" y="2211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80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81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82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84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5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87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3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66" name="Прямоугольник 65"/>
          <p:cNvSpPr/>
          <p:nvPr/>
        </p:nvSpPr>
        <p:spPr>
          <a:xfrm>
            <a:off x="2031365" y="992740"/>
            <a:ext cx="63620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Парафесь, С.Г. Проектирование конструкции и САУ БПЛА с учетом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аэроупругости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постановка и методы решения задачи / С. Г. Парафесь, В. И. Смыслов. - Москва :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Техносфера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2018. - 182с. : ил.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31365" y="3488568"/>
            <a:ext cx="6471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Бухалёв, В.А. Алгоритмическая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помехозащита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беспилотных летательных аппаратов/ В. А. Бухалёв, А. А. Скрынников, В. А.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Болдинов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Москва :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Физматлит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2018. – 192 с.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38881" y="5118459"/>
            <a:ext cx="64565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Беспилотные летательные аппараты: их электромагнитная стойкость и математические модели систем стабилизации / В. А. Крамарь и др. – М.: ИНФРА-М, 2020. – 180 с.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90351" y="6043440"/>
            <a:ext cx="6059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Джунипер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А. </a:t>
            </a:r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Дроны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полное практическое руководство / А. </a:t>
            </a:r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Джунипер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М.: </a:t>
            </a:r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КоЛибри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2019. – 160 с. : ил.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053102" y="2624027"/>
            <a:ext cx="6023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Погорелов, В. И. Беспилотные летательные аппараты: нагрузки и нагрев: учеб. пособие / В. И. Погорелов. – М.: </a:t>
            </a:r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Юрайт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2020. – 191 с.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010817" y="4301203"/>
            <a:ext cx="60915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Биард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Р. У. Малые беспилотные летательные аппараты: теория и практика / Р. У. </a:t>
            </a:r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Биард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Т. У. </a:t>
            </a:r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МакЛэйн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М.: </a:t>
            </a:r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Техносфера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2019. - 312 с.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044948" y="1839682"/>
            <a:ext cx="6102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Догерти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М. </a:t>
            </a:r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Дроны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первый иллюстрированный путеводитель по БПЛА / Мартин </a:t>
            </a:r>
            <a:r>
              <a:rPr lang="ru-RU" sz="14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Догерти</a:t>
            </a:r>
            <a:r>
              <a:rPr lang="ru-RU" sz="14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М.: ЭКСМО, 2018. – 224 с. : ил.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4328">
            <a:off x="7702822" y="-101513"/>
            <a:ext cx="1600480" cy="118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kazka.ru/img/g/uk598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" y="131806"/>
            <a:ext cx="3632887" cy="5766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7071" y="131806"/>
            <a:ext cx="5123936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Парафесь, С.Г. </a:t>
            </a:r>
          </a:p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конструкции и САУ БПЛА с учетом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аэроупругости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постановка и методы решения задачи / С. Г. Парафесь, В. И. Смыслов. - Москва :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Техносфера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2018. -182с. :ил.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71321" y="2037503"/>
            <a:ext cx="4510215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книге даны постановка и общая схема решения задачи совместного проектирования конструкции и системы автоматического управления (САУ) маневренного беспилотного летательного аппарата (БПЛА) с учетом требований </a:t>
            </a:r>
            <a:r>
              <a:rPr lang="ru-RU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аэроупругости</a:t>
            </a:r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1587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16" y="65903"/>
            <a:ext cx="8971006" cy="12003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обеспечения безопасности от флаттера и </a:t>
            </a:r>
            <a:r>
              <a:rPr lang="ru-RU" b="1" dirty="0" err="1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аэроупругой</a:t>
            </a:r>
            <a:r>
              <a:rPr lang="ru-RU" b="1" dirty="0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устойчивости БПЛА с САУ в процессе проектирования летательного аппарата решаются с использованием расчетных, </a:t>
            </a:r>
            <a:r>
              <a:rPr lang="ru-RU" b="1" dirty="0" err="1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расчетноэкспериментальных</a:t>
            </a:r>
            <a:r>
              <a:rPr lang="ru-RU" b="1" dirty="0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экспериментальных методов</a:t>
            </a:r>
            <a:r>
              <a:rPr lang="ru-RU" sz="1600" b="1" dirty="0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518" y="4393200"/>
            <a:ext cx="570882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Представленные методы относятся в первую очередь к управляемым БПЛА (в зарубежной литературе </a:t>
            </a:r>
            <a:r>
              <a:rPr lang="ru-RU" sz="1600" b="1" dirty="0" err="1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</a:t>
            </a:r>
            <a:r>
              <a:rPr lang="ru-RU" sz="1600" b="1" dirty="0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missile</a:t>
            </a:r>
            <a:r>
              <a:rPr lang="ru-RU" sz="1600" b="1" dirty="0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класса "воздух - воздух", "воздух - поверхность" и отчасти "поверхность - воздух", для которых проблемы флаттера и опасных </a:t>
            </a:r>
            <a:r>
              <a:rPr lang="ru-RU" sz="1600" b="1" dirty="0" err="1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аэроупругих</a:t>
            </a:r>
            <a:r>
              <a:rPr lang="ru-RU" sz="1600" b="1" dirty="0">
                <a:solidFill>
                  <a:srgbClr val="001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автоколебаний крайне важны.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8" y="1358995"/>
            <a:ext cx="4116860" cy="273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54" y="1358995"/>
            <a:ext cx="4316628" cy="273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248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" y="74142"/>
            <a:ext cx="4003588" cy="5771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08388" y="74142"/>
            <a:ext cx="4609069" cy="1200329"/>
          </a:xfrm>
          <a:prstGeom prst="rect">
            <a:avLst/>
          </a:prstGeom>
          <a:solidFill>
            <a:srgbClr val="D1D2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Догерти</a:t>
            </a:r>
            <a:r>
              <a:rPr lang="ru-RU" dirty="0"/>
              <a:t>, М.</a:t>
            </a:r>
          </a:p>
          <a:p>
            <a:r>
              <a:rPr lang="ru-RU" dirty="0" err="1"/>
              <a:t>Дроны</a:t>
            </a:r>
            <a:r>
              <a:rPr lang="ru-RU" dirty="0"/>
              <a:t>: первый иллюстрированный путеводитель по БПЛА / Мартин </a:t>
            </a:r>
            <a:r>
              <a:rPr lang="ru-RU" dirty="0" err="1"/>
              <a:t>Догерти</a:t>
            </a:r>
            <a:r>
              <a:rPr lang="ru-RU" dirty="0"/>
              <a:t>. – М.: ЭКСМО, 2018. – 224 с. : ил.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7603" y="1785198"/>
            <a:ext cx="39706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Первый иллюстрированный альбом о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беспилотниках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рассказывает об истории создания и эволюции этих аппаратов. Более 200 цветных фотографий и схем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7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65" y="97986"/>
            <a:ext cx="8971005" cy="1569660"/>
          </a:xfrm>
          <a:prstGeom prst="rect">
            <a:avLst/>
          </a:prstGeom>
          <a:solidFill>
            <a:srgbClr val="99CCFF"/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Альбом «</a:t>
            </a:r>
            <a:r>
              <a:rPr lang="ru-RU" sz="1600" b="1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Дроны</a:t>
            </a:r>
            <a:r>
              <a:rPr lang="ru-RU" sz="1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познакомит вас: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 новейшими моделями разведывательных БПЛА, включая RQ-4 </a:t>
            </a:r>
            <a:r>
              <a:rPr lang="ru-RU" sz="1600" b="1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1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Hawk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 боевыми </a:t>
            </a:r>
            <a:r>
              <a:rPr lang="ru-RU" sz="1600" b="1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дронами</a:t>
            </a:r>
            <a:r>
              <a:rPr lang="ru-RU" sz="1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их вооружением и тактикой применения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 подводными и космическими </a:t>
            </a:r>
            <a:r>
              <a:rPr lang="ru-RU" sz="1600" b="1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беспилотниками</a:t>
            </a:r>
            <a:r>
              <a:rPr lang="ru-RU" sz="1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 БПЛА, работающими в мирных областях — сельском хозяйстве и метеорологии, в охране природы и других отраслях.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mg2.labirint.ru/rcimg/dba3a44e7470801289d56c0889ecd49d/1920x1080/books58/578066/ph_10.jpg?15639891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" y="1869989"/>
            <a:ext cx="3103784" cy="4073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2.labirint.ru/books/578066/scrn_big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29" y="1869988"/>
            <a:ext cx="3122141" cy="4073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14" y="2932670"/>
            <a:ext cx="2839315" cy="18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2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9535" cy="5741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61935" y="78942"/>
            <a:ext cx="4707924" cy="1200329"/>
          </a:xfrm>
          <a:prstGeom prst="rect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Погорелов, В. И.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Беспилотные летательные аппараты: нагрузки и нагрев: учеб. пособие / В. И. Погорелов. – М.: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Юрайт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2020. – 191 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0535" y="1606378"/>
            <a:ext cx="42507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 учебного пособия охватывает широкий круг вопросов, связанных с определением силовых и тепловых нагрузок, действующих на корпус беспилотного летательного аппарата.</a:t>
            </a:r>
          </a:p>
        </p:txBody>
      </p:sp>
    </p:spTree>
    <p:extLst>
      <p:ext uri="{BB962C8B-B14F-4D97-AF65-F5344CB8AC3E}">
        <p14:creationId xmlns:p14="http://schemas.microsoft.com/office/powerpoint/2010/main" val="269261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16" y="61947"/>
            <a:ext cx="8971005" cy="1477328"/>
          </a:xfrm>
          <a:prstGeom prst="rect">
            <a:avLst/>
          </a:prstGeom>
          <a:solidFill>
            <a:srgbClr val="99FFCC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настоящем пособии излагаются основные методы расчета статических, динамических и тепловых нагрузок, действующих на корпус летательного аппарата. Главное внимание уделяется практическим приложениям, для которых приводятся хорошо зарекомендовавшие себя расчетные соотношения, удобные в проектных расчетах.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729945"/>
            <a:ext cx="4233871" cy="3690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8" y="1729946"/>
            <a:ext cx="4127156" cy="369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28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0108" y="95417"/>
            <a:ext cx="4786184" cy="1754326"/>
          </a:xfrm>
          <a:prstGeom prst="rect">
            <a:avLst/>
          </a:prstGeom>
          <a:ln>
            <a:solidFill>
              <a:srgbClr val="FF4F4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Бухалёв, В.А.</a:t>
            </a:r>
          </a:p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Алгоритмическая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помехозащита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беспилотных летательных аппаратов/ В. А. Бухалёв, А. А. Скрынников, В. А.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Болдинов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Москва :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Физматлит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2018.-192с.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mmedia.ozone.ru/multimedia/1024296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7422" cy="5696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4909" y="1591098"/>
            <a:ext cx="4407243" cy="35086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br>
              <a:rPr lang="ru-RU" sz="24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монографии изложены основные принципы, методы и алгоритмы построения систем распознавания, оценивания и управления, повышающих устойчивость систем наведения беспилотных летательных аппаратов к информационному, маневренному и поражающему противодействию со стороны воздушных, наземных и морских объектов.  </a:t>
            </a:r>
            <a:endParaRPr lang="ru-RU" b="1" i="0" dirty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5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958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Презентация PowerPoint</vt:lpstr>
      <vt:lpstr>Обзор книг: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131</cp:revision>
  <dcterms:created xsi:type="dcterms:W3CDTF">2016-11-18T14:12:19Z</dcterms:created>
  <dcterms:modified xsi:type="dcterms:W3CDTF">2020-11-27T08:55:24Z</dcterms:modified>
</cp:coreProperties>
</file>