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1"/>
  </p:notesMasterIdLst>
  <p:sldIdLst>
    <p:sldId id="256" r:id="rId3"/>
    <p:sldId id="257" r:id="rId4"/>
    <p:sldId id="263" r:id="rId5"/>
    <p:sldId id="262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4" r:id="rId16"/>
    <p:sldId id="275" r:id="rId17"/>
    <p:sldId id="276" r:id="rId18"/>
    <p:sldId id="277" r:id="rId19"/>
    <p:sldId id="278" r:id="rId20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15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77EBFD-D8BC-4C9A-BF47-F4CE55B1FF89}" type="datetimeFigureOut">
              <a:rPr lang="ko-KR" altLang="en-US" smtClean="0"/>
              <a:t>2021-01-20</a:t>
            </a:fld>
            <a:endParaRPr lang="ko-KR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52D48A-F67D-4A2D-8C60-B5BD01ECD5C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85250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2D48A-F67D-4A2D-8C60-B5BD01ECD5CD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41620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2000">
        <p14:reveal/>
      </p:transition>
    </mc:Choice>
    <mc:Fallback xmlns="">
      <p:transition spd="slow" advClick="0" advTm="12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1/20/2021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91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2000">
        <p14:reveal/>
      </p:transition>
    </mc:Choice>
    <mc:Fallback xmlns="">
      <p:transition spd="slow" advClick="0" advTm="12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88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2000">
        <p14:reveal/>
      </p:transition>
    </mc:Choice>
    <mc:Fallback xmlns="">
      <p:transition spd="slow" advClick="0" advTm="12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035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2000">
        <p14:reveal/>
      </p:transition>
    </mc:Choice>
    <mc:Fallback xmlns="">
      <p:transition spd="slow" advClick="0" advTm="12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37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2000">
        <p14:reveal/>
      </p:transition>
    </mc:Choice>
    <mc:Fallback xmlns="">
      <p:transition spd="slow" advClick="0" advTm="12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857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2000">
        <p14:reveal/>
      </p:transition>
    </mc:Choice>
    <mc:Fallback xmlns="">
      <p:transition spd="slow" advClick="0" advTm="12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227092"/>
            <a:ext cx="8640960" cy="969660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600201"/>
            <a:ext cx="8064896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549896" y="2276872"/>
            <a:ext cx="8064896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2000">
        <p14:reveal/>
      </p:transition>
    </mc:Choice>
    <mc:Fallback xmlns="">
      <p:transition spd="slow" advClick="0" advTm="12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6818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2000">
        <p14:reveal/>
      </p:transition>
    </mc:Choice>
    <mc:Fallback xmlns="">
      <p:transition spd="slow" advClick="0" advTm="12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086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2000">
        <p14:reveal/>
      </p:transition>
    </mc:Choice>
    <mc:Fallback xmlns="">
      <p:transition spd="slow" advClick="0" advTm="12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286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2000">
        <p14:reveal/>
      </p:transition>
    </mc:Choice>
    <mc:Fallback xmlns="">
      <p:transition spd="slow" advClick="0" advTm="12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933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2000">
        <p14:reveal/>
      </p:transition>
    </mc:Choice>
    <mc:Fallback xmlns="">
      <p:transition spd="slow" advClick="0" advTm="12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790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2000">
        <p14:reveal/>
      </p:transition>
    </mc:Choice>
    <mc:Fallback xmlns="">
      <p:transition spd="slow" advClick="0" advTm="12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1/20/2021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811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2000">
        <p14:reveal/>
      </p:transition>
    </mc:Choice>
    <mc:Fallback xmlns="">
      <p:transition spd="slow" advClick="0" advTm="12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1/20/2021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11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2000">
        <p14:reveal/>
      </p:transition>
    </mc:Choice>
    <mc:Fallback xmlns="">
      <p:transition spd="slow" advClick="0" advTm="12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mc:AlternateContent xmlns:mc="http://schemas.openxmlformats.org/markup-compatibility/2006" xmlns:p14="http://schemas.microsoft.com/office/powerpoint/2010/main">
    <mc:Choice Requires="p14">
      <p:transition spd="slow" p14:dur="3400" advClick="0" advTm="12000">
        <p14:reveal/>
      </p:transition>
    </mc:Choice>
    <mc:Fallback xmlns="">
      <p:transition spd="slow" advClick="0" advTm="12000">
        <p:fade/>
      </p:transition>
    </mc:Fallback>
  </mc:AlternateConten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t>1/20/2021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mc:AlternateContent xmlns:mc="http://schemas.openxmlformats.org/markup-compatibility/2006" xmlns:p14="http://schemas.microsoft.com/office/powerpoint/2010/main">
    <mc:Choice Requires="p14">
      <p:transition spd="slow" p14:dur="3400" advClick="0" advTm="12000">
        <p14:reveal/>
      </p:transition>
    </mc:Choice>
    <mc:Fallback xmlns="">
      <p:transition spd="slow" advClick="0" advTm="12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fi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fi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822880" y="1671326"/>
            <a:ext cx="3485866" cy="3485866"/>
            <a:chOff x="2618066" y="1466512"/>
            <a:chExt cx="3895494" cy="3895494"/>
          </a:xfrm>
        </p:grpSpPr>
        <p:sp>
          <p:nvSpPr>
            <p:cNvPr id="10" name="Rectangle 9"/>
            <p:cNvSpPr/>
            <p:nvPr/>
          </p:nvSpPr>
          <p:spPr>
            <a:xfrm rot="18900000">
              <a:off x="2618066" y="1466512"/>
              <a:ext cx="3895494" cy="3895494"/>
            </a:xfrm>
            <a:prstGeom prst="rect">
              <a:avLst/>
            </a:prstGeom>
            <a:solidFill>
              <a:schemeClr val="accent6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" name="Rectangle 1"/>
            <p:cNvSpPr/>
            <p:nvPr/>
          </p:nvSpPr>
          <p:spPr>
            <a:xfrm rot="18900000">
              <a:off x="2778352" y="1626798"/>
              <a:ext cx="3574922" cy="3574922"/>
            </a:xfrm>
            <a:prstGeom prst="rect">
              <a:avLst/>
            </a:prstGeom>
            <a:solidFill>
              <a:schemeClr val="accent6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2750146" y="2852936"/>
            <a:ext cx="384248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>
                  <a:solidFill>
                    <a:schemeClr val="tx1"/>
                  </a:solidFill>
                </a:ln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От знаний – к опыту.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>
                  <a:solidFill>
                    <a:schemeClr val="tx1"/>
                  </a:solidFill>
                </a:ln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От опыта –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>
                  <a:solidFill>
                    <a:schemeClr val="tx1"/>
                  </a:solidFill>
                </a:ln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к мастерству.</a:t>
            </a:r>
            <a:endParaRPr kumimoji="0" lang="en-US" altLang="ko-KR" sz="28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4456483" y="1698172"/>
            <a:ext cx="218660" cy="218660"/>
          </a:xfrm>
          <a:prstGeom prst="ellipse">
            <a:avLst/>
          </a:prstGeom>
          <a:solidFill>
            <a:schemeClr val="accent6">
              <a:lumMod val="20000"/>
              <a:lumOff val="8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Oval 8"/>
          <p:cNvSpPr/>
          <p:nvPr/>
        </p:nvSpPr>
        <p:spPr>
          <a:xfrm>
            <a:off x="4452731" y="4941168"/>
            <a:ext cx="218660" cy="218660"/>
          </a:xfrm>
          <a:prstGeom prst="ellipse">
            <a:avLst/>
          </a:prstGeom>
          <a:solidFill>
            <a:schemeClr val="accent6">
              <a:lumMod val="20000"/>
              <a:lumOff val="8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Прямоугольник 10"/>
          <p:cNvSpPr/>
          <p:nvPr/>
        </p:nvSpPr>
        <p:spPr>
          <a:xfrm rot="19806662">
            <a:off x="362739" y="1373911"/>
            <a:ext cx="17059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Segoe Script" panose="030B0504020000000003" pitchFamily="66" charset="0"/>
              </a:rPr>
              <a:t>студенты</a:t>
            </a:r>
          </a:p>
        </p:txBody>
      </p:sp>
      <p:sp>
        <p:nvSpPr>
          <p:cNvPr id="14" name="Прямоугольник 13"/>
          <p:cNvSpPr/>
          <p:nvPr/>
        </p:nvSpPr>
        <p:spPr>
          <a:xfrm rot="795983">
            <a:off x="403977" y="4129295"/>
            <a:ext cx="16914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Segoe Script" panose="030B0504020000000003" pitchFamily="66" charset="0"/>
              </a:rPr>
              <a:t>образование</a:t>
            </a:r>
          </a:p>
        </p:txBody>
      </p:sp>
      <p:sp>
        <p:nvSpPr>
          <p:cNvPr id="15" name="Прямоугольник 14"/>
          <p:cNvSpPr/>
          <p:nvPr/>
        </p:nvSpPr>
        <p:spPr>
          <a:xfrm rot="1447585">
            <a:off x="7241883" y="580047"/>
            <a:ext cx="8659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Segoe Script" panose="030B0504020000000003" pitchFamily="66" charset="0"/>
              </a:rPr>
              <a:t>учёба</a:t>
            </a:r>
          </a:p>
        </p:txBody>
      </p:sp>
      <p:sp>
        <p:nvSpPr>
          <p:cNvPr id="16" name="Прямоугольник 15"/>
          <p:cNvSpPr/>
          <p:nvPr/>
        </p:nvSpPr>
        <p:spPr>
          <a:xfrm rot="20603387">
            <a:off x="6047732" y="1228109"/>
            <a:ext cx="9829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Segoe Script" panose="030B0504020000000003" pitchFamily="66" charset="0"/>
              </a:rPr>
              <a:t>сессия</a:t>
            </a:r>
          </a:p>
        </p:txBody>
      </p:sp>
      <p:sp>
        <p:nvSpPr>
          <p:cNvPr id="17" name="Прямоугольник 16"/>
          <p:cNvSpPr/>
          <p:nvPr/>
        </p:nvSpPr>
        <p:spPr>
          <a:xfrm rot="20753331">
            <a:off x="373124" y="2473164"/>
            <a:ext cx="12779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Segoe Script" panose="030B0504020000000003" pitchFamily="66" charset="0"/>
              </a:rPr>
              <a:t>зачётка</a:t>
            </a:r>
          </a:p>
        </p:txBody>
      </p:sp>
      <p:sp>
        <p:nvSpPr>
          <p:cNvPr id="18" name="Прямоугольник 17"/>
          <p:cNvSpPr/>
          <p:nvPr/>
        </p:nvSpPr>
        <p:spPr>
          <a:xfrm rot="19582531">
            <a:off x="7132111" y="4865832"/>
            <a:ext cx="11224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Segoe Script" panose="030B0504020000000003" pitchFamily="66" charset="0"/>
              </a:rPr>
              <a:t>общага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7274222" y="3570811"/>
            <a:ext cx="14590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Segoe Script" panose="030B0504020000000003" pitchFamily="66" charset="0"/>
              </a:rPr>
              <a:t>автомат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7144461" y="2200480"/>
            <a:ext cx="12618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Segoe Script" panose="030B0504020000000003" pitchFamily="66" charset="0"/>
              </a:rPr>
              <a:t>экзамен</a:t>
            </a:r>
          </a:p>
        </p:txBody>
      </p:sp>
      <p:sp>
        <p:nvSpPr>
          <p:cNvPr id="21" name="Прямоугольник 20"/>
          <p:cNvSpPr/>
          <p:nvPr/>
        </p:nvSpPr>
        <p:spPr>
          <a:xfrm rot="21074199">
            <a:off x="1148109" y="5341936"/>
            <a:ext cx="14093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strike="sngStrike" dirty="0">
                <a:solidFill>
                  <a:schemeClr val="bg1"/>
                </a:solidFill>
                <a:latin typeface="Segoe Script" panose="030B0504020000000003" pitchFamily="66" charset="0"/>
              </a:rPr>
              <a:t>пересдача</a:t>
            </a:r>
          </a:p>
        </p:txBody>
      </p:sp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2000">
        <p14:reveal/>
      </p:transition>
    </mc:Choice>
    <mc:Fallback xmlns="">
      <p:transition spd="slow" advClick="0" advTm="1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63688" y="116632"/>
            <a:ext cx="69847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atinLnBrk="0"/>
            <a:r>
              <a:rPr lang="ru-RU" sz="2000" b="1" dirty="0">
                <a:solidFill>
                  <a:prstClr val="black"/>
                </a:solidFill>
                <a:latin typeface="Calibri" panose="020F0502020204030204"/>
              </a:rPr>
              <a:t>История этого праздника как студенческого началась в 18 веке, когда в 1755 году, в день великомученицы </a:t>
            </a:r>
            <a:r>
              <a:rPr lang="ru-RU" sz="2000" b="1" dirty="0" err="1">
                <a:solidFill>
                  <a:prstClr val="black"/>
                </a:solidFill>
                <a:latin typeface="Calibri" panose="020F0502020204030204"/>
              </a:rPr>
              <a:t>Татианы</a:t>
            </a:r>
            <a:r>
              <a:rPr lang="ru-RU" sz="2000" b="1" dirty="0">
                <a:solidFill>
                  <a:prstClr val="black"/>
                </a:solidFill>
                <a:latin typeface="Calibri" panose="020F0502020204030204"/>
              </a:rPr>
              <a:t>, российская </a:t>
            </a:r>
            <a:r>
              <a:rPr lang="ru-RU" sz="2000" b="1" dirty="0">
                <a:solidFill>
                  <a:prstClr val="black"/>
                </a:solidFill>
                <a:latin typeface="Roboto"/>
              </a:rPr>
              <a:t>императрица</a:t>
            </a:r>
            <a:r>
              <a:rPr lang="ru-RU" sz="2000" b="1" dirty="0">
                <a:solidFill>
                  <a:prstClr val="black"/>
                </a:solidFill>
                <a:latin typeface="Calibri" panose="020F0502020204030204"/>
              </a:rPr>
              <a:t> Елизавета Петровна подписала «Указ об учреждении в Москве университета и двух гимназий», подготовленный Иваном Шуваловым — фаворитом императрицы и другом Ломоносова.</a:t>
            </a:r>
          </a:p>
        </p:txBody>
      </p:sp>
      <p:sp>
        <p:nvSpPr>
          <p:cNvPr id="6" name="Прямоугольник 5"/>
          <p:cNvSpPr/>
          <p:nvPr/>
        </p:nvSpPr>
        <p:spPr>
          <a:xfrm rot="20962586">
            <a:off x="221666" y="5710598"/>
            <a:ext cx="13709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Segoe Print" panose="02000600000000000000" pitchFamily="2" charset="0"/>
              </a:rPr>
              <a:t>День </a:t>
            </a:r>
          </a:p>
          <a:p>
            <a:pPr algn="ctr"/>
            <a:r>
              <a:rPr lang="ru-RU" sz="1600" dirty="0">
                <a:solidFill>
                  <a:schemeClr val="bg1"/>
                </a:solidFill>
                <a:latin typeface="Segoe Print" panose="02000600000000000000" pitchFamily="2" charset="0"/>
              </a:rPr>
              <a:t>студента </a:t>
            </a:r>
          </a:p>
        </p:txBody>
      </p:sp>
      <p:pic>
        <p:nvPicPr>
          <p:cNvPr id="1032" name="Picture 8" descr="https://etot-prazdnik.ru/wp-content/uploads/2019/12/95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276871"/>
            <a:ext cx="7160502" cy="4139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786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2000">
        <p14:reveal/>
      </p:transition>
    </mc:Choice>
    <mc:Fallback xmlns="">
      <p:transition spd="slow" advClick="0" advTm="1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24744"/>
            <a:ext cx="284380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atinLnBrk="0"/>
            <a:r>
              <a:rPr lang="ru-RU" sz="2000" b="1" dirty="0">
                <a:solidFill>
                  <a:schemeClr val="bg1"/>
                </a:solidFill>
                <a:latin typeface="Roboto"/>
              </a:rPr>
              <a:t>С годами День ангела всех православных Татьян приобрел новое содержание, и теперь этот праздник отмечали не только верующие, но и студенты. 25 января стал днем всех студентов, а Святая </a:t>
            </a:r>
            <a:r>
              <a:rPr lang="ru-RU" sz="2000" b="1" dirty="0" err="1">
                <a:solidFill>
                  <a:schemeClr val="bg1"/>
                </a:solidFill>
                <a:latin typeface="Roboto"/>
              </a:rPr>
              <a:t>Татиана</a:t>
            </a:r>
            <a:r>
              <a:rPr lang="ru-RU" sz="2000" b="1" dirty="0">
                <a:solidFill>
                  <a:schemeClr val="bg1"/>
                </a:solidFill>
                <a:latin typeface="Roboto"/>
              </a:rPr>
              <a:t> стала считаться покровительницей студентов.</a:t>
            </a:r>
            <a:endParaRPr lang="ru-RU" sz="2000" b="1" dirty="0">
              <a:solidFill>
                <a:schemeClr val="bg1"/>
              </a:solidFill>
              <a:latin typeface="Calibri" panose="020F0502020204030204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692696"/>
            <a:ext cx="5400600" cy="48965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12909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2000">
        <p14:reveal/>
      </p:transition>
    </mc:Choice>
    <mc:Fallback xmlns="">
      <p:transition spd="slow" advClick="0" advTm="1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995936" y="332656"/>
            <a:ext cx="482453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atinLnBrk="0"/>
            <a:r>
              <a:rPr lang="ru-RU" b="1" dirty="0">
                <a:solidFill>
                  <a:schemeClr val="bg1"/>
                </a:solidFill>
                <a:latin typeface="Roboto"/>
              </a:rPr>
              <a:t>В 18 - начале 19 веков этот день был отмечен в молебне университетской церкви как «День основания Московского университета». В 18 веке Татьянин день отмечался с помпой, так как являлся праздником официальным и новомодным, из года в год сопровождающимся торжественными речами, поздравлениями и застольями.</a:t>
            </a:r>
            <a:endParaRPr lang="ru-RU" b="1" dirty="0">
              <a:solidFill>
                <a:schemeClr val="bg1"/>
              </a:solidFill>
              <a:latin typeface="Calibri" panose="020F0502020204030204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284984"/>
            <a:ext cx="4578820" cy="3107847"/>
          </a:xfrm>
          <a:prstGeom prst="rect">
            <a:avLst/>
          </a:prstGeom>
        </p:spPr>
      </p:pic>
      <p:pic>
        <p:nvPicPr>
          <p:cNvPr id="3076" name="Picture 4" descr="https://i0.wp.com/cdn1.img.sputnik-georgia.com/img/23463/71/234637175_0:0:1353:2046_1353x2046_80_0_0_1800be21f80235f6bf144624cce4eff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80728"/>
            <a:ext cx="3600400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7443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2000">
        <p14:reveal/>
      </p:transition>
    </mc:Choice>
    <mc:Fallback xmlns="">
      <p:transition spd="slow" advClick="0" advTm="1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rot="20962586">
            <a:off x="221666" y="5710598"/>
            <a:ext cx="13709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Segoe Print" panose="02000600000000000000" pitchFamily="2" charset="0"/>
              </a:rPr>
              <a:t>День </a:t>
            </a:r>
          </a:p>
          <a:p>
            <a:pPr algn="ctr"/>
            <a:r>
              <a:rPr lang="ru-RU" sz="1600" dirty="0">
                <a:solidFill>
                  <a:schemeClr val="bg1"/>
                </a:solidFill>
                <a:latin typeface="Segoe Print" panose="02000600000000000000" pitchFamily="2" charset="0"/>
              </a:rPr>
              <a:t>студента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051720" y="4941168"/>
            <a:ext cx="67687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atinLnBrk="0"/>
            <a:r>
              <a:rPr lang="ru-RU" b="1" dirty="0">
                <a:solidFill>
                  <a:srgbClr val="000000"/>
                </a:solidFill>
                <a:latin typeface="Roboto"/>
              </a:rPr>
              <a:t>Изначально праздник был официальным университетским праздником, но постепенно он стал пользоваться успехом у всех студентов, и примерно во второй половине 19 века сложилась традиция разгула в этот день всей студенческой братии. В том числе и в Беларуси.</a:t>
            </a:r>
            <a:endParaRPr lang="ru-RU" b="1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744" y="404664"/>
            <a:ext cx="7257736" cy="43924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07907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2000">
        <p14:reveal/>
      </p:transition>
    </mc:Choice>
    <mc:Fallback xmlns="">
      <p:transition spd="slow" advClick="0" advTm="1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95536" y="4653136"/>
            <a:ext cx="84249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atinLnBrk="0"/>
            <a:r>
              <a:rPr lang="ru-RU" sz="2000" b="1" dirty="0">
                <a:solidFill>
                  <a:schemeClr val="bg1"/>
                </a:solidFill>
                <a:latin typeface="Roboto"/>
              </a:rPr>
              <a:t>Празднование "профессионального" дня студентов имело традиции и ритуал – устраивались торжественные акты с раздачей наград и речами. Существовала и еще одна традиция: в этот день любому желающему дозволялось зайти в университет, осмотреть аудитории и лаборатории, посетить библиотеки и музеи.</a:t>
            </a:r>
          </a:p>
        </p:txBody>
      </p:sp>
      <p:pic>
        <p:nvPicPr>
          <p:cNvPr id="3" name="Picture 4" descr="http://www.gulh.omskportal.ru/magnoliaPublic/dam/jcr:cb49d3ed-d596-48d3-9ee8-c0e36856859e/01.25.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352928" cy="42484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7439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2000">
        <p14:reveal/>
      </p:transition>
    </mc:Choice>
    <mc:Fallback xmlns="">
      <p:transition spd="slow" advClick="0" advTm="1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47665" y="273553"/>
            <a:ext cx="76328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atinLnBrk="0"/>
            <a:r>
              <a:rPr lang="ru-RU" sz="2000" b="1" dirty="0">
                <a:latin typeface="Roboto"/>
              </a:rPr>
              <a:t>Сегодня, отмечая этот праздник, студенты устраивают массовые мероприятия, проводятся акции, </a:t>
            </a:r>
            <a:r>
              <a:rPr lang="ru-RU" sz="2000" b="1" dirty="0" err="1">
                <a:latin typeface="Roboto"/>
              </a:rPr>
              <a:t>флешмобы</a:t>
            </a:r>
            <a:r>
              <a:rPr lang="ru-RU" sz="2000" b="1" dirty="0">
                <a:latin typeface="Roboto"/>
              </a:rPr>
              <a:t>, </a:t>
            </a:r>
            <a:r>
              <a:rPr lang="ru-RU" sz="2000" b="1" dirty="0" err="1">
                <a:latin typeface="Roboto"/>
              </a:rPr>
              <a:t>квесты</a:t>
            </a:r>
            <a:r>
              <a:rPr lang="ru-RU" sz="2000" b="1" dirty="0">
                <a:latin typeface="Roboto"/>
              </a:rPr>
              <a:t>, в которых принимает участие несколько сотен тысяч студентов</a:t>
            </a:r>
            <a:r>
              <a:rPr lang="ru-RU" b="1" dirty="0">
                <a:latin typeface="Roboto"/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 rot="20962586">
            <a:off x="221666" y="5710598"/>
            <a:ext cx="13709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Segoe Print" panose="02000600000000000000" pitchFamily="2" charset="0"/>
              </a:rPr>
              <a:t>День </a:t>
            </a:r>
          </a:p>
          <a:p>
            <a:pPr algn="ctr"/>
            <a:r>
              <a:rPr lang="ru-RU" sz="1600" dirty="0">
                <a:solidFill>
                  <a:schemeClr val="bg1"/>
                </a:solidFill>
                <a:latin typeface="Segoe Print" panose="02000600000000000000" pitchFamily="2" charset="0"/>
              </a:rPr>
              <a:t>студента </a:t>
            </a:r>
          </a:p>
        </p:txBody>
      </p:sp>
      <p:pic>
        <p:nvPicPr>
          <p:cNvPr id="5122" name="Picture 2" descr="https://politeka.net/images/2020/01/23/cMjU0lPbP9Bk7jjJHfnkoN9B4mH2hCWEIEIHhU6B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9" y="1772816"/>
            <a:ext cx="7200800" cy="48116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275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2000">
        <p14:reveal/>
      </p:transition>
    </mc:Choice>
    <mc:Fallback xmlns="">
      <p:transition spd="slow" advClick="0" advTm="1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92080" y="332656"/>
            <a:ext cx="345638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atinLnBrk="0"/>
            <a:r>
              <a:rPr lang="ru-RU" sz="2000" b="1" dirty="0">
                <a:solidFill>
                  <a:schemeClr val="bg1"/>
                </a:solidFill>
                <a:latin typeface="Roboto"/>
              </a:rPr>
              <a:t>Без примет не обходится ни один Татьянин день. Большинство из них посвящено успехам в учебе. Например, по одной их этих примет, нужно высунуться в открытое окно или выйти на балкон с зачеткой, помахать ей в воздухе и покричать "Халява, приди!". Прохожим в ответ положено кричать "Уже в пути" — получить такой ответ считается самой точной гарантией отлично сданной сессии.</a:t>
            </a:r>
          </a:p>
        </p:txBody>
      </p:sp>
      <p:pic>
        <p:nvPicPr>
          <p:cNvPr id="7170" name="Picture 2" descr="https://sun9-36.userapi.com/impf/x_ju_FL8VMujzFGrkb-OYyatbe3fV7OHfCbIDQ/ZWBpwOB3YGA.jpg?size=500x462&amp;quality=96&amp;proxy=1&amp;sign=396a9a39b3aa688bf3ac1c49920acb0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4744"/>
            <a:ext cx="4896544" cy="43204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2911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2000">
        <p14:reveal/>
      </p:transition>
    </mc:Choice>
    <mc:Fallback xmlns="">
      <p:transition spd="slow" advClick="0" advTm="1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476672"/>
            <a:ext cx="7848872" cy="460648"/>
          </a:xfrm>
        </p:spPr>
        <p:txBody>
          <a:bodyPr/>
          <a:lstStyle/>
          <a:p>
            <a:r>
              <a:rPr lang="ru-RU" sz="2800" b="1" dirty="0">
                <a:latin typeface="Segoe Print" panose="02000600000000000000" pitchFamily="2" charset="0"/>
              </a:rPr>
              <a:t>Приметы на Татьянин день (25 января)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57554" y="4390276"/>
            <a:ext cx="432048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atinLnBrk="0"/>
            <a:r>
              <a:rPr lang="ru-RU" b="1" dirty="0">
                <a:solidFill>
                  <a:schemeClr val="bg1"/>
                </a:solidFill>
                <a:latin typeface="Roboto"/>
              </a:rPr>
              <a:t>Другая примета — это нарисовать в Татьянин день на последней странице зачетки деревенский домик с трубой и дымом из нее. Дым лучше рисовать подлиннее — чем длиннее он получится, тем легче будет учеба.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322038" y="1085526"/>
            <a:ext cx="325515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atinLnBrk="0"/>
            <a:r>
              <a:rPr lang="ru-RU" b="1" dirty="0">
                <a:solidFill>
                  <a:schemeClr val="bg1"/>
                </a:solidFill>
                <a:latin typeface="Roboto"/>
              </a:rPr>
              <a:t>Ну, а те, кто не хочет рисковать зачетной книжкой, могут забраться 25 января на самое высокое место в округе и загадать желание, глядя на солнце. Сбудется обязательно — проверено поколениями студентов.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819055"/>
            <a:ext cx="3528392" cy="263428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807" y="1073493"/>
            <a:ext cx="4527251" cy="3135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745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2000">
        <p14:reveal/>
      </p:transition>
    </mc:Choice>
    <mc:Fallback xmlns="">
      <p:transition spd="slow" advClick="0" advTm="1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67743" y="188640"/>
            <a:ext cx="640871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atinLnBrk="0"/>
            <a:r>
              <a:rPr lang="ru-RU" sz="2400" b="1" dirty="0">
                <a:solidFill>
                  <a:srgbClr val="000000"/>
                </a:solidFill>
                <a:latin typeface="Roboto"/>
              </a:rPr>
              <a:t>Студенчество — воистину лучший период жизни. Пусть годы, что пролетают так быстро, оставят в вашей памяти неизгладимый след радостных и положительных впечатлений!</a:t>
            </a:r>
            <a:br>
              <a:rPr lang="ru-RU" sz="2400" b="1" dirty="0">
                <a:solidFill>
                  <a:srgbClr val="000000"/>
                </a:solidFill>
                <a:latin typeface="Roboto"/>
              </a:rPr>
            </a:br>
            <a:br>
              <a:rPr lang="ru-RU" sz="2400" b="1" dirty="0">
                <a:solidFill>
                  <a:prstClr val="black"/>
                </a:solidFill>
                <a:latin typeface="Roboto"/>
              </a:rPr>
            </a:br>
            <a:endParaRPr lang="ru-RU" sz="2400" b="1" dirty="0">
              <a:solidFill>
                <a:prstClr val="black"/>
              </a:solidFill>
              <a:latin typeface="Roboto"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20885400">
            <a:off x="276928" y="5644912"/>
            <a:ext cx="11801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>
                <a:solidFill>
                  <a:schemeClr val="bg1"/>
                </a:solidFill>
                <a:latin typeface="Segoe Print" panose="02000600000000000000" pitchFamily="2" charset="0"/>
              </a:rPr>
              <a:t>зачтено</a:t>
            </a:r>
          </a:p>
        </p:txBody>
      </p:sp>
      <p:sp>
        <p:nvSpPr>
          <p:cNvPr id="9" name="Улыбающееся лицо 8"/>
          <p:cNvSpPr/>
          <p:nvPr/>
        </p:nvSpPr>
        <p:spPr>
          <a:xfrm rot="20728686">
            <a:off x="719282" y="6023689"/>
            <a:ext cx="390171" cy="377417"/>
          </a:xfrm>
          <a:prstGeom prst="smileyFac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195358"/>
            <a:ext cx="5976665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66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2000">
        <p14:reveal/>
      </p:transition>
    </mc:Choice>
    <mc:Fallback xmlns="">
      <p:transition spd="slow" advClick="0" advTm="1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467544" y="392742"/>
            <a:ext cx="8280920" cy="120032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Roboto"/>
              </a:rPr>
              <a:t>Своей резолюцией от 3 декабря 2018 года Генеральная Ассамблея 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latin typeface="Roboto"/>
              </a:rPr>
              <a:t>ООН провозгласила 24 января Международным днём образования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latin typeface="Roboto"/>
              </a:rPr>
              <a:t> (</a:t>
            </a:r>
            <a:r>
              <a:rPr lang="ru-RU" b="1" dirty="0" err="1">
                <a:solidFill>
                  <a:schemeClr val="bg1"/>
                </a:solidFill>
                <a:latin typeface="Roboto"/>
              </a:rPr>
              <a:t>International</a:t>
            </a:r>
            <a:r>
              <a:rPr lang="ru-RU" b="1" dirty="0">
                <a:solidFill>
                  <a:schemeClr val="bg1"/>
                </a:solidFill>
                <a:latin typeface="Roboto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Roboto"/>
              </a:rPr>
              <a:t>Day</a:t>
            </a:r>
            <a:r>
              <a:rPr lang="ru-RU" b="1" dirty="0">
                <a:solidFill>
                  <a:schemeClr val="bg1"/>
                </a:solidFill>
                <a:latin typeface="Roboto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Roboto"/>
              </a:rPr>
              <a:t>of</a:t>
            </a:r>
            <a:r>
              <a:rPr lang="ru-RU" b="1" dirty="0">
                <a:solidFill>
                  <a:schemeClr val="bg1"/>
                </a:solidFill>
                <a:latin typeface="Roboto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Roboto"/>
              </a:rPr>
              <a:t>Education</a:t>
            </a:r>
            <a:r>
              <a:rPr lang="ru-RU" b="1" dirty="0">
                <a:solidFill>
                  <a:schemeClr val="bg1"/>
                </a:solidFill>
                <a:latin typeface="Roboto"/>
              </a:rPr>
              <a:t>), признавая его роль в достижении 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latin typeface="Roboto"/>
              </a:rPr>
              <a:t>мира и развития.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735" y="1593071"/>
            <a:ext cx="5885729" cy="47882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429000"/>
            <a:ext cx="2304256" cy="266429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95371" y="4725144"/>
            <a:ext cx="139974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latin typeface="Segoe Print" panose="02000600000000000000" pitchFamily="2" charset="0"/>
              </a:rPr>
              <a:t>24 </a:t>
            </a:r>
          </a:p>
          <a:p>
            <a:pPr algn="ctr"/>
            <a:r>
              <a:rPr lang="ru-RU" sz="2800" b="1" dirty="0">
                <a:latin typeface="Segoe Print" panose="02000600000000000000" pitchFamily="2" charset="0"/>
              </a:rPr>
              <a:t>января</a:t>
            </a:r>
          </a:p>
        </p:txBody>
      </p:sp>
    </p:spTree>
    <p:extLst>
      <p:ext uri="{BB962C8B-B14F-4D97-AF65-F5344CB8AC3E}">
        <p14:creationId xmlns:p14="http://schemas.microsoft.com/office/powerpoint/2010/main" val="891763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2000">
        <p14:reveal/>
      </p:transition>
    </mc:Choice>
    <mc:Fallback xmlns="">
      <p:transition spd="slow" advClick="0" advTm="1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91680" y="4941168"/>
            <a:ext cx="73083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atinLnBrk="0"/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"/>
              </a:rPr>
              <a:t>В резолюции признается важность образования для достижения устойчивого развития и подчеркивается, что образование может повысить индивидуальную производительность и увеличить потенциал экономического роста, способствовать искоренению нищеты и голода, содействовать здоровью и гендерному равенству.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88640"/>
            <a:ext cx="7164288" cy="44644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 rot="19879631">
            <a:off x="275482" y="5788580"/>
            <a:ext cx="12961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dirty="0">
                <a:solidFill>
                  <a:schemeClr val="bg1"/>
                </a:solidFill>
                <a:latin typeface="Segoe Print" panose="02000600000000000000" pitchFamily="2" charset="0"/>
              </a:rPr>
              <a:t>Международный</a:t>
            </a:r>
          </a:p>
          <a:p>
            <a:r>
              <a:rPr lang="ru-RU" sz="900" b="1" dirty="0">
                <a:solidFill>
                  <a:schemeClr val="bg1"/>
                </a:solidFill>
                <a:latin typeface="Segoe Print" panose="02000600000000000000" pitchFamily="2" charset="0"/>
              </a:rPr>
              <a:t>день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3332851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2000">
        <p14:reveal/>
      </p:transition>
    </mc:Choice>
    <mc:Fallback xmlns="">
      <p:transition spd="slow" advClick="0" advTm="1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23928" y="692696"/>
            <a:ext cx="459444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atinLnBrk="0"/>
            <a:r>
              <a:rPr lang="ru-RU" sz="2000" b="1" dirty="0">
                <a:solidFill>
                  <a:schemeClr val="bg1"/>
                </a:solidFill>
                <a:latin typeface="Roboto"/>
              </a:rPr>
              <a:t>Также в документе говорится, что необходимо прилагать усилия для обеспечения </a:t>
            </a:r>
            <a:r>
              <a:rPr lang="ru-RU" sz="2000" b="1" dirty="0" err="1">
                <a:solidFill>
                  <a:schemeClr val="bg1"/>
                </a:solidFill>
                <a:latin typeface="Roboto"/>
              </a:rPr>
              <a:t>инклюзивности</a:t>
            </a:r>
            <a:r>
              <a:rPr lang="ru-RU" sz="2000" b="1" dirty="0">
                <a:solidFill>
                  <a:schemeClr val="bg1"/>
                </a:solidFill>
                <a:latin typeface="Roboto"/>
              </a:rPr>
              <a:t> и справедливости всех учебных заведений, включая начальную, среднюю, университетскую и профессиональную подготовку, чтобы каждый человек мог воспользоваться возможностью учиться всю жизнь и, следовательно, в полной мере участвовать в жизни общества и делать вклад в устойчивое развитие.</a:t>
            </a:r>
            <a:endParaRPr lang="ru-RU" sz="2000" b="1" dirty="0">
              <a:solidFill>
                <a:schemeClr val="bg1"/>
              </a:solidFill>
              <a:latin typeface="Calibri" panose="020F0502020204030204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348880"/>
            <a:ext cx="3960440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264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2000">
        <p14:reveal/>
      </p:transition>
    </mc:Choice>
    <mc:Fallback xmlns="">
      <p:transition spd="slow" advClick="0" advTm="1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67544" y="5157192"/>
            <a:ext cx="77048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atinLnBrk="0"/>
            <a:r>
              <a:rPr lang="ru-RU" sz="2000" b="1" dirty="0">
                <a:solidFill>
                  <a:schemeClr val="bg1"/>
                </a:solidFill>
                <a:latin typeface="Roboto"/>
              </a:rPr>
              <a:t>Образование является правом каждого человека, что закреплено в Статье 26 Всеобщей декларации прав человека. Она призывает к обеспечению бесплатного начального образования для каждого.</a:t>
            </a:r>
            <a:endParaRPr lang="ru-RU" sz="2000" b="1" dirty="0">
              <a:solidFill>
                <a:schemeClr val="bg1"/>
              </a:solidFill>
              <a:latin typeface="Calibri" panose="020F0502020204030204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48680"/>
            <a:ext cx="8064896" cy="44644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67445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2000">
        <p14:reveal/>
      </p:transition>
    </mc:Choice>
    <mc:Fallback xmlns="">
      <p:transition spd="slow" advClick="0" advTm="1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292080" y="332656"/>
            <a:ext cx="371973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atinLnBrk="0"/>
            <a:r>
              <a:rPr lang="ru-RU" sz="2000" b="1" dirty="0">
                <a:solidFill>
                  <a:srgbClr val="000000"/>
                </a:solidFill>
                <a:latin typeface="Roboto"/>
              </a:rPr>
              <a:t>Конвенция о правах ребёнка, принятая в 1989 году, содержит положение об обязанности государств обеспечивать доступность высшего образования для всех.</a:t>
            </a:r>
            <a:endParaRPr lang="ru-RU" sz="20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990052"/>
            <a:ext cx="5616624" cy="38679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88640"/>
            <a:ext cx="2520280" cy="292364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 rot="19879631">
            <a:off x="275482" y="5788580"/>
            <a:ext cx="12961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dirty="0">
                <a:solidFill>
                  <a:schemeClr val="bg1"/>
                </a:solidFill>
                <a:latin typeface="Segoe Print" panose="02000600000000000000" pitchFamily="2" charset="0"/>
              </a:rPr>
              <a:t>Международный</a:t>
            </a:r>
          </a:p>
          <a:p>
            <a:r>
              <a:rPr lang="ru-RU" sz="900" b="1" dirty="0">
                <a:solidFill>
                  <a:schemeClr val="bg1"/>
                </a:solidFill>
                <a:latin typeface="Segoe Print" panose="02000600000000000000" pitchFamily="2" charset="0"/>
              </a:rPr>
              <a:t>день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4259545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2000">
        <p14:reveal/>
      </p:transition>
    </mc:Choice>
    <mc:Fallback xmlns="">
      <p:transition spd="slow" advClick="0" advTm="1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71800" y="620688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latinLnBrk="0"/>
            <a:r>
              <a:rPr lang="ru-RU" sz="2000" b="1" dirty="0">
                <a:solidFill>
                  <a:schemeClr val="bg1"/>
                </a:solidFill>
                <a:latin typeface="Roboto"/>
              </a:rPr>
              <a:t>Генеральная Ассамблея предложила всем заинтересованным сторонам надлежащим образом отмечать Международный день образования.</a:t>
            </a:r>
            <a:endParaRPr lang="ru-RU" sz="2000" b="1" dirty="0">
              <a:solidFill>
                <a:schemeClr val="bg1"/>
              </a:solidFill>
              <a:latin typeface="Calibri" panose="020F0502020204030204"/>
            </a:endParaRPr>
          </a:p>
        </p:txBody>
      </p:sp>
      <p:pic>
        <p:nvPicPr>
          <p:cNvPr id="1028" name="Picture 4" descr="https://www.1school.by/wp-content/uploads/2020/07/shutterstock_30900187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60848"/>
            <a:ext cx="6552728" cy="38884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9524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2000">
        <p14:reveal/>
      </p:transition>
    </mc:Choice>
    <mc:Fallback xmlns="">
      <p:transition spd="slow" advClick="0" advTm="1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39552" y="404664"/>
            <a:ext cx="80648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atinLnBrk="0"/>
            <a:r>
              <a:rPr lang="ru-RU" b="1" dirty="0">
                <a:solidFill>
                  <a:schemeClr val="bg1"/>
                </a:solidFill>
                <a:latin typeface="Roboto"/>
              </a:rPr>
              <a:t>Генеральная Ассамблея возложила проведение ключевых мероприятий по празднованию Дня на Организацию Объединенных Наций по вопросам образования, науки и культуры (ЮНЕСКО) в качестве специализированного учреждения ООН, занимающегося вопросами образования.</a:t>
            </a:r>
            <a:br>
              <a:rPr lang="ru-RU" dirty="0">
                <a:solidFill>
                  <a:prstClr val="black"/>
                </a:solidFill>
                <a:latin typeface="Calibri" panose="020F0502020204030204"/>
              </a:rPr>
            </a:br>
            <a:endParaRPr lang="ru-RU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158990"/>
            <a:ext cx="8064896" cy="42223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38433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2000">
        <p14:reveal/>
      </p:transition>
    </mc:Choice>
    <mc:Fallback xmlns="">
      <p:transition spd="slow" advClick="0" advTm="1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07093"/>
            <a:ext cx="2016224" cy="225179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99592" y="404664"/>
            <a:ext cx="73445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atinLnBrk="0"/>
            <a:r>
              <a:rPr lang="ru-RU" sz="3200" b="1" dirty="0">
                <a:solidFill>
                  <a:schemeClr val="bg1"/>
                </a:solidFill>
                <a:latin typeface="Roboto"/>
              </a:rPr>
              <a:t>25 января традиционно считается праздником студентов</a:t>
            </a:r>
            <a:endParaRPr lang="ru-RU" sz="3200" b="1" dirty="0">
              <a:solidFill>
                <a:schemeClr val="bg1"/>
              </a:solidFill>
              <a:latin typeface="Calibri" panose="020F0502020204030204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30893" y="5047349"/>
            <a:ext cx="135165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latin typeface="Segoe Print" panose="02000600000000000000" pitchFamily="2" charset="0"/>
              </a:rPr>
              <a:t>25</a:t>
            </a:r>
          </a:p>
          <a:p>
            <a:pPr algn="ctr"/>
            <a:r>
              <a:rPr lang="ru-RU" sz="2400" b="1" dirty="0">
                <a:latin typeface="Segoe Print" panose="02000600000000000000" pitchFamily="2" charset="0"/>
              </a:rPr>
              <a:t> января</a:t>
            </a:r>
            <a:endParaRPr lang="ru-RU" sz="2400" dirty="0">
              <a:latin typeface="Segoe Print" panose="02000600000000000000" pitchFamily="2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117" y="1667611"/>
            <a:ext cx="5929339" cy="47137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16458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2000">
        <p14:reveal/>
      </p:transition>
    </mc:Choice>
    <mc:Fallback xmlns="">
      <p:transition spd="slow" advClick="0" advTm="1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1039</TotalTime>
  <Words>645</Words>
  <Application>Microsoft Office PowerPoint</Application>
  <PresentationFormat>Экран (4:3)</PresentationFormat>
  <Paragraphs>50</Paragraphs>
  <Slides>18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6" baseType="lpstr">
      <vt:lpstr>맑은 고딕</vt:lpstr>
      <vt:lpstr>Arial</vt:lpstr>
      <vt:lpstr>Calibri</vt:lpstr>
      <vt:lpstr>Roboto</vt:lpstr>
      <vt:lpstr>Segoe Print</vt:lpstr>
      <vt:lpstr>Segoe Script</vt:lpstr>
      <vt:lpstr>Office Theme</vt:lpstr>
      <vt:lpstr>Custom Design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Admin</cp:lastModifiedBy>
  <cp:revision>67</cp:revision>
  <dcterms:created xsi:type="dcterms:W3CDTF">2014-04-01T16:35:38Z</dcterms:created>
  <dcterms:modified xsi:type="dcterms:W3CDTF">2021-01-20T08:36:12Z</dcterms:modified>
</cp:coreProperties>
</file>